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media/image8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sldIdLst>
    <p:sldId id="256" r:id="rId2"/>
    <p:sldId id="257" r:id="rId3"/>
    <p:sldId id="258" r:id="rId4"/>
    <p:sldId id="2145706133" r:id="rId5"/>
    <p:sldId id="279" r:id="rId6"/>
    <p:sldId id="280" r:id="rId7"/>
    <p:sldId id="281" r:id="rId8"/>
    <p:sldId id="282" r:id="rId9"/>
    <p:sldId id="2145706134" r:id="rId10"/>
    <p:sldId id="284" r:id="rId11"/>
    <p:sldId id="292" r:id="rId12"/>
    <p:sldId id="270" r:id="rId13"/>
    <p:sldId id="290" r:id="rId14"/>
    <p:sldId id="2145706139" r:id="rId15"/>
    <p:sldId id="272" r:id="rId16"/>
  </p:sldIdLst>
  <p:sldSz cx="9906000" cy="6858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2666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858"/>
    <a:srgbClr val="6B6767"/>
    <a:srgbClr val="FFFFFF"/>
    <a:srgbClr val="767171"/>
    <a:srgbClr val="FF9000"/>
    <a:srgbClr val="FF7400"/>
    <a:srgbClr val="FFAC00"/>
    <a:srgbClr val="FF5800"/>
    <a:srgbClr val="E28100"/>
    <a:srgbClr val="F6E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1" autoAdjust="0"/>
    <p:restoredTop sz="94660"/>
  </p:normalViewPr>
  <p:slideViewPr>
    <p:cSldViewPr snapToGrid="0">
      <p:cViewPr>
        <p:scale>
          <a:sx n="100" d="100"/>
          <a:sy n="100" d="100"/>
        </p:scale>
        <p:origin x="1932" y="324"/>
      </p:cViewPr>
      <p:guideLst>
        <p:guide orient="horz" pos="958"/>
        <p:guide pos="2666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D3114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8D-4BAA-A6A7-C84DD99A2CD1}"/>
              </c:ext>
            </c:extLst>
          </c:dPt>
          <c:dPt>
            <c:idx val="1"/>
            <c:bubble3D val="0"/>
            <c:spPr>
              <a:solidFill>
                <a:srgbClr val="90314B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8D-4BAA-A6A7-C84DD99A2CD1}"/>
              </c:ext>
            </c:extLst>
          </c:dPt>
          <c:dPt>
            <c:idx val="2"/>
            <c:bubble3D val="0"/>
            <c:spPr>
              <a:solidFill>
                <a:srgbClr val="9962D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8D-4BAA-A6A7-C84DD99A2CD1}"/>
              </c:ext>
            </c:extLst>
          </c:dPt>
          <c:dPt>
            <c:idx val="3"/>
            <c:bubble3D val="0"/>
            <c:spPr>
              <a:solidFill>
                <a:srgbClr val="FBBF5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8D-4BAA-A6A7-C84DD99A2CD1}"/>
              </c:ext>
            </c:extLst>
          </c:dPt>
          <c:dPt>
            <c:idx val="4"/>
            <c:bubble3D val="0"/>
            <c:spPr>
              <a:solidFill>
                <a:srgbClr val="97CB5D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8D-4BAA-A6A7-C84DD99A2CD1}"/>
              </c:ext>
            </c:extLst>
          </c:dPt>
          <c:cat>
            <c:strRef>
              <c:f>Sheet1!$A$2:$A$6</c:f>
              <c:strCache>
                <c:ptCount val="5"/>
                <c:pt idx="0">
                  <c:v>IT Service</c:v>
                </c:pt>
                <c:pt idx="1">
                  <c:v>UI/UX</c:v>
                </c:pt>
                <c:pt idx="2">
                  <c:v>IT컨설팅</c:v>
                </c:pt>
                <c:pt idx="3">
                  <c:v>세일즈마켓팅</c:v>
                </c:pt>
                <c:pt idx="4">
                  <c:v>경영지원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8D-4BAA-A6A7-C84DD99A2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BBF5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1-483C-938A-235BC71C8F07}"/>
              </c:ext>
            </c:extLst>
          </c:dPt>
          <c:dPt>
            <c:idx val="1"/>
            <c:bubble3D val="0"/>
            <c:spPr>
              <a:solidFill>
                <a:srgbClr val="D3114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1-483C-938A-235BC71C8F07}"/>
              </c:ext>
            </c:extLst>
          </c:dPt>
          <c:dPt>
            <c:idx val="2"/>
            <c:bubble3D val="0"/>
            <c:spPr>
              <a:solidFill>
                <a:srgbClr val="9962D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1-483C-938A-235BC71C8F07}"/>
              </c:ext>
            </c:extLst>
          </c:dPt>
          <c:dPt>
            <c:idx val="3"/>
            <c:bubble3D val="0"/>
            <c:spPr>
              <a:solidFill>
                <a:srgbClr val="90314B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E1-483C-938A-235BC71C8F07}"/>
              </c:ext>
            </c:extLst>
          </c:dPt>
          <c:cat>
            <c:strRef>
              <c:f>Sheet1!$A$2:$A$5</c:f>
              <c:strCache>
                <c:ptCount val="4"/>
                <c:pt idx="0">
                  <c:v>특급</c:v>
                </c:pt>
                <c:pt idx="1">
                  <c:v>고급</c:v>
                </c:pt>
                <c:pt idx="2">
                  <c:v>중급</c:v>
                </c:pt>
                <c:pt idx="3">
                  <c:v>초급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17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E1-483C-938A-235BC71C8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0.83047</cdr:x>
      <cdr:y>0.45585</cdr:y>
    </cdr:from>
    <cdr:to>
      <cdr:x>1</cdr:x>
      <cdr:y>0.63882</cdr:y>
    </cdr:to>
    <cdr:sp macro="" textlink="">
      <cdr:nvSpPr>
        <cdr:cNvPr id="5" name="TextBox 62">
          <a:extLst xmlns:a="http://schemas.openxmlformats.org/drawingml/2006/main">
            <a:ext uri="{FF2B5EF4-FFF2-40B4-BE49-F238E27FC236}">
              <a16:creationId xmlns:a16="http://schemas.microsoft.com/office/drawing/2014/main" id="{2541B049-CBC6-78A6-37B2-D3561CB865C9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95384" y="766782"/>
          <a:ext cx="427755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en-US"/>
          </a:defPPr>
          <a:lvl1pPr marL="0" algn="l" defTabSz="419938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19938" algn="l" defTabSz="419938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39876" algn="l" defTabSz="419938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259815" algn="l" defTabSz="419938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679753" algn="l" defTabSz="419938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099691" algn="l" defTabSz="419938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519629" algn="l" defTabSz="419938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939567" algn="l" defTabSz="419938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359506" algn="l" defTabSz="419938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-84138" defTabSz="914400" fontAlgn="ctr">
            <a:spcBef>
              <a:spcPct val="0"/>
            </a:spcBef>
            <a:spcAft>
              <a:spcPct val="0"/>
            </a:spcAft>
            <a:buClr>
              <a:srgbClr val="969696"/>
            </a:buClr>
            <a:buSzPct val="80000"/>
            <a:defRPr/>
          </a:pPr>
          <a:r>
            <a:rPr lang="en-US" altLang="ko-KR" sz="1000" kern="0" dirty="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rPr>
            <a:t>IT Service</a:t>
          </a:r>
        </a:p>
      </cdr:txBody>
    </cdr:sp>
  </cdr:relSizeAnchor>
  <cdr:relSizeAnchor xmlns:cdr="http://schemas.openxmlformats.org/drawingml/2006/chartDrawing">
    <cdr:from>
      <cdr:x>0.72747</cdr:x>
      <cdr:y>0.48495</cdr:y>
    </cdr:from>
    <cdr:to>
      <cdr:x>0.80982</cdr:x>
      <cdr:y>0.48495</cdr:y>
    </cdr:to>
    <cdr:cxnSp macro="">
      <cdr:nvCxnSpPr>
        <cdr:cNvPr id="6" name="직선 화살표 연결선 5">
          <a:extLst xmlns:a="http://schemas.openxmlformats.org/drawingml/2006/main">
            <a:ext uri="{FF2B5EF4-FFF2-40B4-BE49-F238E27FC236}">
              <a16:creationId xmlns:a16="http://schemas.microsoft.com/office/drawing/2014/main" id="{2AE496C3-C5B0-EDBD-2645-B5E4472B2668}"/>
            </a:ext>
          </a:extLst>
        </cdr:cNvPr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1835508" y="815731"/>
          <a:ext cx="207772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algn="ctr">
          <a:solidFill>
            <a:schemeClr val="bg1">
              <a:lumMod val="50000"/>
            </a:schemeClr>
          </a:solidFill>
          <a:round/>
          <a:headEnd type="oval" w="sm" len="sm"/>
          <a:tailEnd type="oval" w="sm" len="sm"/>
        </a:ln>
        <a:effectLst xmlns:a="http://schemas.openxmlformats.org/drawingml/2006/main">
          <a:outerShdw dist="6350" dir="5400000" algn="t" rotWithShape="0">
            <a:sysClr val="window" lastClr="FFFFFF"/>
          </a:outerShdw>
        </a:effec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0.71422</cdr:x>
      <cdr:y>0.51477</cdr:y>
    </cdr:from>
    <cdr:to>
      <cdr:x>0.80315</cdr:x>
      <cdr:y>0.51477</cdr:y>
    </cdr:to>
    <cdr:cxnSp macro="">
      <cdr:nvCxnSpPr>
        <cdr:cNvPr id="6" name="직선 화살표 연결선 5">
          <a:extLst xmlns:a="http://schemas.openxmlformats.org/drawingml/2006/main">
            <a:ext uri="{FF2B5EF4-FFF2-40B4-BE49-F238E27FC236}">
              <a16:creationId xmlns:a16="http://schemas.microsoft.com/office/drawing/2014/main" id="{2AE496C3-C5B0-EDBD-2645-B5E4472B2668}"/>
            </a:ext>
          </a:extLst>
        </cdr:cNvPr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2362460" y="1135140"/>
          <a:ext cx="294157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algn="ctr">
          <a:solidFill>
            <a:schemeClr val="bg1">
              <a:lumMod val="50000"/>
            </a:schemeClr>
          </a:solidFill>
          <a:round/>
          <a:headEnd type="oval" w="sm" len="sm"/>
          <a:tailEnd type="oval" w="sm" len="sm"/>
        </a:ln>
        <a:effectLst xmlns:a="http://schemas.openxmlformats.org/drawingml/2006/main">
          <a:outerShdw dist="6350" dir="5400000" algn="t" rotWithShape="0">
            <a:sysClr val="window" lastClr="FFFFFF"/>
          </a:outerShdw>
        </a:effec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0A5CF-523F-4E59-9CC8-8E7A6DDC6EA8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75E4-B41C-49D5-B52C-B82CBE033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42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935765" cy="6858000"/>
          </a:xfrm>
          <a:prstGeom prst="rect">
            <a:avLst/>
          </a:prstGeom>
        </p:spPr>
      </p:pic>
      <p:pic>
        <p:nvPicPr>
          <p:cNvPr id="9" name="그림 8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A53F5B52-035E-34BD-89E1-A4428BA73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33825" r="12246" b="33896"/>
          <a:stretch/>
        </p:blipFill>
        <p:spPr>
          <a:xfrm>
            <a:off x="8647864" y="289214"/>
            <a:ext cx="1120718" cy="50033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EBBEAE7-1F96-7C47-6FF0-C4B9976A50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80305" y="805931"/>
            <a:ext cx="593390" cy="27306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25A9209-D898-3FDB-19E2-15863B53B0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80305" y="1111763"/>
            <a:ext cx="593390" cy="1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8" y="1393910"/>
            <a:ext cx="2129136" cy="553822"/>
          </a:xfrm>
          <a:prstGeom prst="rect">
            <a:avLst/>
          </a:prstGeom>
        </p:spPr>
      </p:pic>
      <p:pic>
        <p:nvPicPr>
          <p:cNvPr id="2" name="그림 1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6DB26573-E707-9EF0-1DC1-2E8673D48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33826" r="12246" b="43093"/>
          <a:stretch/>
        </p:blipFill>
        <p:spPr>
          <a:xfrm>
            <a:off x="2879520" y="4455772"/>
            <a:ext cx="6903541" cy="22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/>
          <p:cNvSpPr>
            <a:spLocks noChangeArrowheads="1"/>
          </p:cNvSpPr>
          <p:nvPr userDrawn="1"/>
        </p:nvSpPr>
        <p:spPr bwMode="gray">
          <a:xfrm>
            <a:off x="9572405" y="6597087"/>
            <a:ext cx="1474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B594C557-0322-4A66-B28C-4F41E74B7091}" type="slidenum">
              <a:rPr kumimoji="0" lang="en-US" altLang="ko-KR" sz="10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to Sans Korean Regular" panose="020B0500000000000000" pitchFamily="34" charset="-127"/>
                <a:ea typeface="Noto Sans Korean Regular" panose="020B0500000000000000" pitchFamily="34" charset="-127"/>
                <a:cs typeface="+mn-cs"/>
              </a:rPr>
              <a:pPr fontAlgn="auto" latinLnBrk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‹#›</a:t>
            </a:fld>
            <a:endParaRPr kumimoji="0" lang="en-US" altLang="ko-KR" sz="1000" b="0" dirty="0">
              <a:solidFill>
                <a:schemeClr val="tx1">
                  <a:lumMod val="50000"/>
                  <a:lumOff val="50000"/>
                </a:schemeClr>
              </a:solidFill>
              <a:latin typeface="Noto Sans Korean Regular" panose="020B0500000000000000" pitchFamily="34" charset="-127"/>
              <a:ea typeface="Noto Sans Korean Regular" panose="020B0500000000000000" pitchFamily="34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0595FDD-3439-60B6-7007-CD91EB2DB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2" y="269308"/>
            <a:ext cx="249223" cy="2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D94B58F-83E6-9558-D515-C7430D5502F2}"/>
              </a:ext>
            </a:extLst>
          </p:cNvPr>
          <p:cNvSpPr/>
          <p:nvPr userDrawn="1"/>
        </p:nvSpPr>
        <p:spPr>
          <a:xfrm>
            <a:off x="876300" y="393226"/>
            <a:ext cx="9177337" cy="232178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8385032-D251-7EC6-9A9D-4F5570B45D86}"/>
              </a:ext>
            </a:extLst>
          </p:cNvPr>
          <p:cNvGrpSpPr/>
          <p:nvPr userDrawn="1"/>
        </p:nvGrpSpPr>
        <p:grpSpPr>
          <a:xfrm>
            <a:off x="554614" y="347863"/>
            <a:ext cx="8211436" cy="307777"/>
            <a:chOff x="554614" y="347863"/>
            <a:chExt cx="8211436" cy="307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A860FB-E69F-62E3-B45F-FE51549B80A8}"/>
                </a:ext>
              </a:extLst>
            </p:cNvPr>
            <p:cNvSpPr txBox="1"/>
            <p:nvPr/>
          </p:nvSpPr>
          <p:spPr>
            <a:xfrm>
              <a:off x="1038107" y="415150"/>
              <a:ext cx="78226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100" kern="1200" dirty="0" err="1">
                  <a:solidFill>
                    <a:srgbClr val="FF7C05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제안업체</a:t>
              </a:r>
              <a:r>
                <a:rPr kumimoji="1" lang="ko-KR" altLang="en-US" sz="1100" kern="1200" dirty="0">
                  <a:solidFill>
                    <a:srgbClr val="FF7C05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 현황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45CF58-807F-CDEC-9739-F863BB25A1B3}"/>
                </a:ext>
              </a:extLst>
            </p:cNvPr>
            <p:cNvSpPr txBox="1"/>
            <p:nvPr/>
          </p:nvSpPr>
          <p:spPr>
            <a:xfrm>
              <a:off x="554614" y="347863"/>
              <a:ext cx="23083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FF7C05"/>
                  </a:solidFill>
                  <a:latin typeface="KoPub바탕체 Medium" panose="02020603020101020101" pitchFamily="18" charset="-127"/>
                  <a:ea typeface="KoPub바탕체 Medium" panose="02020603020101020101" pitchFamily="18" charset="-127"/>
                </a:rPr>
                <a:t>Ⅱ</a:t>
              </a:r>
              <a:endParaRPr lang="ko-KR" altLang="en-US" sz="2000" dirty="0">
                <a:solidFill>
                  <a:srgbClr val="FF7C05"/>
                </a:solidFill>
                <a:latin typeface="KoPub바탕체 Medium" panose="02020603020101020101" pitchFamily="18" charset="-127"/>
                <a:ea typeface="KoPub바탕체 Medium" panose="02020603020101020101" pitchFamily="18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72B050-F091-6B37-B414-639BF17AFBFC}"/>
                </a:ext>
              </a:extLst>
            </p:cNvPr>
            <p:cNvSpPr txBox="1"/>
            <p:nvPr userDrawn="1"/>
          </p:nvSpPr>
          <p:spPr>
            <a:xfrm>
              <a:off x="7823484" y="438850"/>
              <a:ext cx="942566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900" kern="1200" dirty="0">
                  <a:solidFill>
                    <a:schemeClr val="bg1">
                      <a:lumMod val="50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+mn-cs"/>
                </a:rPr>
                <a:t>나루아이 회사소개서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59F2186-FF85-7AF5-F8C1-8C28BA1D8744}"/>
              </a:ext>
            </a:extLst>
          </p:cNvPr>
          <p:cNvGrpSpPr/>
          <p:nvPr userDrawn="1"/>
        </p:nvGrpSpPr>
        <p:grpSpPr>
          <a:xfrm>
            <a:off x="7486728" y="499789"/>
            <a:ext cx="196694" cy="29958"/>
            <a:chOff x="2261261" y="650377"/>
            <a:chExt cx="196694" cy="29958"/>
          </a:xfrm>
          <a:solidFill>
            <a:srgbClr val="A3A3A3"/>
          </a:solidFill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DD361E82-7E35-C713-E628-D63EB5E6630A}"/>
                </a:ext>
              </a:extLst>
            </p:cNvPr>
            <p:cNvSpPr/>
            <p:nvPr/>
          </p:nvSpPr>
          <p:spPr>
            <a:xfrm>
              <a:off x="2261261" y="650377"/>
              <a:ext cx="29958" cy="299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C39945DE-A498-3485-E1A6-0C1C41C49895}"/>
                </a:ext>
              </a:extLst>
            </p:cNvPr>
            <p:cNvSpPr/>
            <p:nvPr/>
          </p:nvSpPr>
          <p:spPr>
            <a:xfrm>
              <a:off x="2344629" y="650377"/>
              <a:ext cx="29958" cy="299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36DE201E-26DC-3010-6BCE-A5295AA4F97B}"/>
                </a:ext>
              </a:extLst>
            </p:cNvPr>
            <p:cNvSpPr/>
            <p:nvPr/>
          </p:nvSpPr>
          <p:spPr>
            <a:xfrm>
              <a:off x="2427997" y="650377"/>
              <a:ext cx="29958" cy="299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380BFC95-1F9F-49D5-D774-B97BC2288F45}"/>
              </a:ext>
            </a:extLst>
          </p:cNvPr>
          <p:cNvSpPr/>
          <p:nvPr userDrawn="1"/>
        </p:nvSpPr>
        <p:spPr>
          <a:xfrm>
            <a:off x="0" y="386559"/>
            <a:ext cx="463760" cy="232178"/>
          </a:xfrm>
          <a:custGeom>
            <a:avLst/>
            <a:gdLst>
              <a:gd name="connsiteX0" fmla="*/ 0 w 463760"/>
              <a:gd name="connsiteY0" fmla="*/ 0 h 232178"/>
              <a:gd name="connsiteX1" fmla="*/ 347671 w 463760"/>
              <a:gd name="connsiteY1" fmla="*/ 0 h 232178"/>
              <a:gd name="connsiteX2" fmla="*/ 463760 w 463760"/>
              <a:gd name="connsiteY2" fmla="*/ 116089 h 232178"/>
              <a:gd name="connsiteX3" fmla="*/ 347671 w 463760"/>
              <a:gd name="connsiteY3" fmla="*/ 232178 h 232178"/>
              <a:gd name="connsiteX4" fmla="*/ 0 w 463760"/>
              <a:gd name="connsiteY4" fmla="*/ 232178 h 23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60" h="232178">
                <a:moveTo>
                  <a:pt x="0" y="0"/>
                </a:moveTo>
                <a:lnTo>
                  <a:pt x="347671" y="0"/>
                </a:lnTo>
                <a:cubicBezTo>
                  <a:pt x="411785" y="0"/>
                  <a:pt x="463760" y="51975"/>
                  <a:pt x="463760" y="116089"/>
                </a:cubicBezTo>
                <a:cubicBezTo>
                  <a:pt x="463760" y="180203"/>
                  <a:pt x="411785" y="232178"/>
                  <a:pt x="347671" y="232178"/>
                </a:cubicBezTo>
                <a:lnTo>
                  <a:pt x="0" y="232178"/>
                </a:lnTo>
                <a:close/>
              </a:path>
            </a:pathLst>
          </a:cu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1D301439-D6CB-2BD2-F537-5948FCFA1B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83082" y="6630397"/>
            <a:ext cx="3398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800" b="1" dirty="0">
                <a:solidFill>
                  <a:srgbClr val="4D4D4D"/>
                </a:solidFill>
                <a:latin typeface="KoPub바탕체 Medium" panose="02020603020101020101" pitchFamily="18" charset="-127"/>
                <a:ea typeface="KoPub바탕체 Medium" panose="02020603020101020101" pitchFamily="18" charset="-127"/>
              </a:rPr>
              <a:t>Ⅱ</a:t>
            </a:r>
            <a:r>
              <a:rPr lang="en-US" altLang="ko-KR" sz="800" dirty="0">
                <a:solidFill>
                  <a:srgbClr val="4D4D4D"/>
                </a:solidFill>
                <a:latin typeface="KoPub바탕체 Medium" panose="02020603020101020101" pitchFamily="18" charset="-127"/>
                <a:ea typeface="KoPub바탕체 Medium" panose="02020603020101020101" pitchFamily="18" charset="-127"/>
              </a:rPr>
              <a:t> </a:t>
            </a:r>
            <a:r>
              <a:rPr lang="en-US" altLang="ko-KR" sz="800" dirty="0">
                <a:solidFill>
                  <a:srgbClr val="4D4D4D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- </a:t>
            </a:r>
            <a:fld id="{C47D6B9B-6A2F-4D91-AFEC-E729BBC644E7}" type="slidenum">
              <a:rPr lang="en-US" altLang="ko-KR" sz="800" smtClean="0">
                <a:solidFill>
                  <a:srgbClr val="4D4D4D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pPr algn="ctr"/>
              <a:t>‹#›</a:t>
            </a:fld>
            <a:endParaRPr lang="en-US" altLang="ko-KR" sz="800" dirty="0">
              <a:solidFill>
                <a:srgbClr val="4D4D4D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62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D94B58F-83E6-9558-D515-C7430D5502F2}"/>
              </a:ext>
            </a:extLst>
          </p:cNvPr>
          <p:cNvSpPr/>
          <p:nvPr userDrawn="1"/>
        </p:nvSpPr>
        <p:spPr>
          <a:xfrm>
            <a:off x="876300" y="393226"/>
            <a:ext cx="9177337" cy="232178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59F2186-FF85-7AF5-F8C1-8C28BA1D8744}"/>
              </a:ext>
            </a:extLst>
          </p:cNvPr>
          <p:cNvGrpSpPr/>
          <p:nvPr userDrawn="1"/>
        </p:nvGrpSpPr>
        <p:grpSpPr>
          <a:xfrm>
            <a:off x="7486728" y="499789"/>
            <a:ext cx="196694" cy="29958"/>
            <a:chOff x="2261261" y="650377"/>
            <a:chExt cx="196694" cy="29958"/>
          </a:xfrm>
          <a:solidFill>
            <a:srgbClr val="A3A3A3"/>
          </a:solidFill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DD361E82-7E35-C713-E628-D63EB5E6630A}"/>
                </a:ext>
              </a:extLst>
            </p:cNvPr>
            <p:cNvSpPr/>
            <p:nvPr/>
          </p:nvSpPr>
          <p:spPr>
            <a:xfrm>
              <a:off x="2261261" y="650377"/>
              <a:ext cx="29958" cy="299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C39945DE-A498-3485-E1A6-0C1C41C49895}"/>
                </a:ext>
              </a:extLst>
            </p:cNvPr>
            <p:cNvSpPr/>
            <p:nvPr/>
          </p:nvSpPr>
          <p:spPr>
            <a:xfrm>
              <a:off x="2344629" y="650377"/>
              <a:ext cx="29958" cy="299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36DE201E-26DC-3010-6BCE-A5295AA4F97B}"/>
                </a:ext>
              </a:extLst>
            </p:cNvPr>
            <p:cNvSpPr/>
            <p:nvPr/>
          </p:nvSpPr>
          <p:spPr>
            <a:xfrm>
              <a:off x="2427997" y="650377"/>
              <a:ext cx="29958" cy="299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380BFC95-1F9F-49D5-D774-B97BC2288F45}"/>
              </a:ext>
            </a:extLst>
          </p:cNvPr>
          <p:cNvSpPr/>
          <p:nvPr userDrawn="1"/>
        </p:nvSpPr>
        <p:spPr>
          <a:xfrm>
            <a:off x="0" y="386559"/>
            <a:ext cx="463760" cy="232178"/>
          </a:xfrm>
          <a:custGeom>
            <a:avLst/>
            <a:gdLst>
              <a:gd name="connsiteX0" fmla="*/ 0 w 463760"/>
              <a:gd name="connsiteY0" fmla="*/ 0 h 232178"/>
              <a:gd name="connsiteX1" fmla="*/ 347671 w 463760"/>
              <a:gd name="connsiteY1" fmla="*/ 0 h 232178"/>
              <a:gd name="connsiteX2" fmla="*/ 463760 w 463760"/>
              <a:gd name="connsiteY2" fmla="*/ 116089 h 232178"/>
              <a:gd name="connsiteX3" fmla="*/ 347671 w 463760"/>
              <a:gd name="connsiteY3" fmla="*/ 232178 h 232178"/>
              <a:gd name="connsiteX4" fmla="*/ 0 w 463760"/>
              <a:gd name="connsiteY4" fmla="*/ 232178 h 23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60" h="232178">
                <a:moveTo>
                  <a:pt x="0" y="0"/>
                </a:moveTo>
                <a:lnTo>
                  <a:pt x="347671" y="0"/>
                </a:lnTo>
                <a:cubicBezTo>
                  <a:pt x="411785" y="0"/>
                  <a:pt x="463760" y="51975"/>
                  <a:pt x="463760" y="116089"/>
                </a:cubicBezTo>
                <a:cubicBezTo>
                  <a:pt x="463760" y="180203"/>
                  <a:pt x="411785" y="232178"/>
                  <a:pt x="347671" y="232178"/>
                </a:cubicBezTo>
                <a:lnTo>
                  <a:pt x="0" y="232178"/>
                </a:lnTo>
                <a:close/>
              </a:path>
            </a:pathLst>
          </a:cu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D622071-69A5-DD6E-3417-302EEC5A8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5" y="400751"/>
            <a:ext cx="249223" cy="228034"/>
          </a:xfrm>
          <a:prstGeom prst="rect">
            <a:avLst/>
          </a:prstGeom>
        </p:spPr>
      </p:pic>
      <p:sp>
        <p:nvSpPr>
          <p:cNvPr id="10" name="제목 9">
            <a:extLst>
              <a:ext uri="{FF2B5EF4-FFF2-40B4-BE49-F238E27FC236}">
                <a16:creationId xmlns:a16="http://schemas.microsoft.com/office/drawing/2014/main" id="{1C9F7ECF-CC9F-350D-D2A6-169640E6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870" y="432185"/>
            <a:ext cx="2992649" cy="135207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lang="ko-KR" altLang="en-US" sz="1100" kern="1200" dirty="0">
                <a:solidFill>
                  <a:srgbClr val="FF7C0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C7735-EFD7-1694-2CE1-032366DCEF51}"/>
              </a:ext>
            </a:extLst>
          </p:cNvPr>
          <p:cNvSpPr txBox="1"/>
          <p:nvPr userDrawn="1"/>
        </p:nvSpPr>
        <p:spPr>
          <a:xfrm>
            <a:off x="7823484" y="438850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900" kern="120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+mn-cs"/>
              </a:rPr>
              <a:t>나루아이 회사소개서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09D4450-D9ED-70D3-3E2A-A496CFFE44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8880" y="6630397"/>
            <a:ext cx="1282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1C1C1C"/>
                </a:solidFill>
                <a:latin typeface="Rix고딕 M" panose="02020603020101020101" pitchFamily="18" charset="-127"/>
                <a:ea typeface="굴림" panose="020B0600000101010101" pitchFamily="50" charset="-127"/>
              </a:defRPr>
            </a:lvl9pPr>
          </a:lstStyle>
          <a:p>
            <a:pPr algn="ctr"/>
            <a:fld id="{C47D6B9B-6A2F-4D91-AFEC-E729BBC644E7}" type="slidenum">
              <a:rPr lang="en-US" altLang="ko-KR" sz="800" smtClean="0">
                <a:solidFill>
                  <a:srgbClr val="4D4D4D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pPr algn="ctr"/>
              <a:t>‹#›</a:t>
            </a:fld>
            <a:endParaRPr lang="en-US" altLang="ko-KR" sz="800" dirty="0">
              <a:solidFill>
                <a:srgbClr val="4D4D4D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564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391650" y="6427113"/>
            <a:ext cx="335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en-US" altLang="ko-KR" sz="1100" b="0" dirty="0">
                <a:latin typeface="Noto Sans Korean Light" panose="020B0300000000000000" pitchFamily="34" charset="-127"/>
                <a:ea typeface="Noto Sans Korean Light" panose="020B0300000000000000" pitchFamily="34" charset="-127"/>
              </a:rPr>
              <a:t>03</a:t>
            </a:r>
            <a:endParaRPr lang="ko-KR" altLang="en-US" sz="1100" b="0" dirty="0">
              <a:latin typeface="Noto Sans Korean Light" panose="020B0300000000000000" pitchFamily="34" charset="-127"/>
              <a:ea typeface="Noto Sans Korean Light" panose="020B0300000000000000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0"/>
            <a:ext cx="9906000" cy="6934200"/>
          </a:xfrm>
          <a:prstGeom prst="rect">
            <a:avLst/>
          </a:prstGeom>
        </p:spPr>
      </p:pic>
      <p:pic>
        <p:nvPicPr>
          <p:cNvPr id="3" name="그림 2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935DBEC5-8A79-EADF-7AC8-AEE6D8EE9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33825" r="12246" b="33896"/>
          <a:stretch/>
        </p:blipFill>
        <p:spPr>
          <a:xfrm>
            <a:off x="8647864" y="289214"/>
            <a:ext cx="1120718" cy="5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3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59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74" r:id="rId5"/>
    <p:sldLayoutId id="2147483671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jpe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17" Type="http://schemas.openxmlformats.org/officeDocument/2006/relationships/image" Target="../media/image60.jpeg"/><Relationship Id="rId2" Type="http://schemas.openxmlformats.org/officeDocument/2006/relationships/image" Target="../media/image45.png"/><Relationship Id="rId16" Type="http://schemas.openxmlformats.org/officeDocument/2006/relationships/image" Target="../media/image59.jpeg"/><Relationship Id="rId20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26.png"/><Relationship Id="rId10" Type="http://schemas.openxmlformats.org/officeDocument/2006/relationships/image" Target="../media/image53.png"/><Relationship Id="rId19" Type="http://schemas.openxmlformats.org/officeDocument/2006/relationships/image" Target="../media/image62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53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18" Type="http://schemas.openxmlformats.org/officeDocument/2006/relationships/image" Target="../media/image90.jpeg"/><Relationship Id="rId26" Type="http://schemas.openxmlformats.org/officeDocument/2006/relationships/image" Target="../media/image98.png"/><Relationship Id="rId3" Type="http://schemas.openxmlformats.org/officeDocument/2006/relationships/image" Target="../media/image78.png"/><Relationship Id="rId21" Type="http://schemas.openxmlformats.org/officeDocument/2006/relationships/image" Target="../media/image93.png"/><Relationship Id="rId7" Type="http://schemas.openxmlformats.org/officeDocument/2006/relationships/image" Target="../media/image26.png"/><Relationship Id="rId12" Type="http://schemas.openxmlformats.org/officeDocument/2006/relationships/image" Target="../media/image15.png"/><Relationship Id="rId17" Type="http://schemas.openxmlformats.org/officeDocument/2006/relationships/image" Target="../media/image89.png"/><Relationship Id="rId25" Type="http://schemas.openxmlformats.org/officeDocument/2006/relationships/image" Target="../media/image97.jpeg"/><Relationship Id="rId2" Type="http://schemas.openxmlformats.org/officeDocument/2006/relationships/image" Target="../media/image77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10.png"/><Relationship Id="rId24" Type="http://schemas.openxmlformats.org/officeDocument/2006/relationships/image" Target="../media/image96.png"/><Relationship Id="rId5" Type="http://schemas.openxmlformats.org/officeDocument/2006/relationships/image" Target="../media/image80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10" Type="http://schemas.openxmlformats.org/officeDocument/2006/relationships/image" Target="../media/image84.png"/><Relationship Id="rId19" Type="http://schemas.openxmlformats.org/officeDocument/2006/relationships/image" Target="../media/image91.png"/><Relationship Id="rId4" Type="http://schemas.openxmlformats.org/officeDocument/2006/relationships/image" Target="../media/image79.png"/><Relationship Id="rId9" Type="http://schemas.openxmlformats.org/officeDocument/2006/relationships/image" Target="../media/image83.jp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8.png"/><Relationship Id="rId7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11" Type="http://schemas.openxmlformats.org/officeDocument/2006/relationships/image" Target="../media/image26.png"/><Relationship Id="rId5" Type="http://schemas.openxmlformats.org/officeDocument/2006/relationships/image" Target="../media/image14.jp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A5187E-D3C9-4514-AF22-8E1FFDA313DB}"/>
              </a:ext>
            </a:extLst>
          </p:cNvPr>
          <p:cNvSpPr txBox="1"/>
          <p:nvPr/>
        </p:nvSpPr>
        <p:spPr>
          <a:xfrm>
            <a:off x="380492" y="2981184"/>
            <a:ext cx="49567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서울 구로구 디지털로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31</a:t>
            </a:r>
            <a:r>
              <a:rPr kumimoji="1" lang="ko-KR" altLang="en-US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길 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62 </a:t>
            </a:r>
            <a:r>
              <a:rPr kumimoji="1" lang="ko-KR" altLang="en-US" sz="10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아티스포럼</a:t>
            </a:r>
            <a:r>
              <a:rPr kumimoji="1" lang="ko-KR" altLang="en-US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308</a:t>
            </a:r>
            <a:r>
              <a:rPr kumimoji="1" lang="ko-KR" altLang="en-US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 ㈜나루아이</a:t>
            </a:r>
            <a:endParaRPr kumimoji="1" lang="en-US" altLang="ko-KR" sz="10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F1405, 62, Digital-</a:t>
            </a:r>
            <a:r>
              <a:rPr kumimoji="1" lang="en-US" altLang="ko-KR" sz="10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ro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31-gil, </a:t>
            </a:r>
            <a:r>
              <a:rPr kumimoji="1" lang="en-US" altLang="ko-KR" sz="10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Guro-gu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Seoul, Republic of Korea</a:t>
            </a:r>
          </a:p>
          <a:p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Tel / 02) 6238. 1500  Fax / 02) 6238. 1502</a:t>
            </a:r>
          </a:p>
          <a:p>
            <a:pPr algn="l">
              <a:buNone/>
            </a:pPr>
            <a:endParaRPr kumimoji="1" lang="en-US" altLang="ko-KR" sz="10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l">
              <a:buNone/>
            </a:pP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All Copy and Design Reserved by </a:t>
            </a:r>
            <a:r>
              <a:rPr kumimoji="1" lang="en-US" altLang="ko-KR" sz="10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narui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Co. LTD</a:t>
            </a:r>
            <a:endParaRPr kumimoji="1" lang="ko-KR" altLang="en-US" sz="10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4" name="그림 3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8E547E43-49C5-0842-1C3C-F6B95AE70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35090" r="14540" b="43491"/>
          <a:stretch/>
        </p:blipFill>
        <p:spPr>
          <a:xfrm>
            <a:off x="337457" y="1468739"/>
            <a:ext cx="4615543" cy="14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8">
            <a:extLst>
              <a:ext uri="{FF2B5EF4-FFF2-40B4-BE49-F238E27FC236}">
                <a16:creationId xmlns:a16="http://schemas.microsoft.com/office/drawing/2014/main" id="{A9414F95-DE7C-48D8-537A-E9559A5AD70A}"/>
              </a:ext>
            </a:extLst>
          </p:cNvPr>
          <p:cNvSpPr/>
          <p:nvPr/>
        </p:nvSpPr>
        <p:spPr>
          <a:xfrm>
            <a:off x="377937" y="2039501"/>
            <a:ext cx="2126791" cy="1722475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0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 Box 81">
            <a:extLst>
              <a:ext uri="{FF2B5EF4-FFF2-40B4-BE49-F238E27FC236}">
                <a16:creationId xmlns:a16="http://schemas.microsoft.com/office/drawing/2014/main" id="{0BAE4FBF-E2BD-5F93-58DB-1C85332056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6020" y="1945799"/>
            <a:ext cx="907348" cy="205815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AIA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생명</a:t>
            </a:r>
          </a:p>
        </p:txBody>
      </p:sp>
      <p:sp>
        <p:nvSpPr>
          <p:cNvPr id="14" name="사각형: 둥근 모서리 18">
            <a:extLst>
              <a:ext uri="{FF2B5EF4-FFF2-40B4-BE49-F238E27FC236}">
                <a16:creationId xmlns:a16="http://schemas.microsoft.com/office/drawing/2014/main" id="{A0EAA8AD-C88B-2D16-B959-3656D6ECA8FB}"/>
              </a:ext>
            </a:extLst>
          </p:cNvPr>
          <p:cNvSpPr/>
          <p:nvPr/>
        </p:nvSpPr>
        <p:spPr>
          <a:xfrm>
            <a:off x="2707754" y="2054168"/>
            <a:ext cx="2126791" cy="1722475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0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사각형: 둥근 모서리 18">
            <a:extLst>
              <a:ext uri="{FF2B5EF4-FFF2-40B4-BE49-F238E27FC236}">
                <a16:creationId xmlns:a16="http://schemas.microsoft.com/office/drawing/2014/main" id="{666408ED-DC4C-341D-AAFF-8D1EFBB980E1}"/>
              </a:ext>
            </a:extLst>
          </p:cNvPr>
          <p:cNvSpPr/>
          <p:nvPr/>
        </p:nvSpPr>
        <p:spPr>
          <a:xfrm>
            <a:off x="7397590" y="2064159"/>
            <a:ext cx="2126791" cy="1722475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0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사각형: 둥근 모서리 18">
            <a:extLst>
              <a:ext uri="{FF2B5EF4-FFF2-40B4-BE49-F238E27FC236}">
                <a16:creationId xmlns:a16="http://schemas.microsoft.com/office/drawing/2014/main" id="{59A1AE42-47B1-DA09-0F1B-6E0E8E5851E3}"/>
              </a:ext>
            </a:extLst>
          </p:cNvPr>
          <p:cNvSpPr/>
          <p:nvPr/>
        </p:nvSpPr>
        <p:spPr>
          <a:xfrm>
            <a:off x="5067773" y="2064159"/>
            <a:ext cx="2126791" cy="1722475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0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Text Box 81">
            <a:extLst>
              <a:ext uri="{FF2B5EF4-FFF2-40B4-BE49-F238E27FC236}">
                <a16:creationId xmlns:a16="http://schemas.microsoft.com/office/drawing/2014/main" id="{485FB155-A7F3-04D4-405F-CF1116F921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37420" y="1945799"/>
            <a:ext cx="907348" cy="205815"/>
          </a:xfrm>
          <a:prstGeom prst="roundRect">
            <a:avLst>
              <a:gd name="adj" fmla="val 50000"/>
            </a:avLst>
          </a:prstGeom>
          <a:solidFill>
            <a:srgbClr val="FFAC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하나생명</a:t>
            </a:r>
          </a:p>
        </p:txBody>
      </p:sp>
      <p:sp>
        <p:nvSpPr>
          <p:cNvPr id="37" name="Text Box 81">
            <a:extLst>
              <a:ext uri="{FF2B5EF4-FFF2-40B4-BE49-F238E27FC236}">
                <a16:creationId xmlns:a16="http://schemas.microsoft.com/office/drawing/2014/main" id="{4BED467E-1D0D-C97B-F346-08410B9C3B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76207" y="1945799"/>
            <a:ext cx="907348" cy="205815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한화생명</a:t>
            </a:r>
          </a:p>
        </p:txBody>
      </p:sp>
      <p:sp>
        <p:nvSpPr>
          <p:cNvPr id="38" name="Text Box 81">
            <a:extLst>
              <a:ext uri="{FF2B5EF4-FFF2-40B4-BE49-F238E27FC236}">
                <a16:creationId xmlns:a16="http://schemas.microsoft.com/office/drawing/2014/main" id="{3DF7D468-EA79-B38D-9D63-F8EE37F767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37607" y="1945799"/>
            <a:ext cx="907348" cy="205815"/>
          </a:xfrm>
          <a:prstGeom prst="roundRect">
            <a:avLst>
              <a:gd name="adj" fmla="val 50000"/>
            </a:avLst>
          </a:prstGeom>
          <a:solidFill>
            <a:srgbClr val="FFAC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한화손해보험</a:t>
            </a:r>
          </a:p>
        </p:txBody>
      </p:sp>
      <p:sp>
        <p:nvSpPr>
          <p:cNvPr id="39" name="사각형: 둥근 모서리 18">
            <a:extLst>
              <a:ext uri="{FF2B5EF4-FFF2-40B4-BE49-F238E27FC236}">
                <a16:creationId xmlns:a16="http://schemas.microsoft.com/office/drawing/2014/main" id="{5671443A-7DF5-A3AF-8286-BDBBFC109407}"/>
              </a:ext>
            </a:extLst>
          </p:cNvPr>
          <p:cNvSpPr/>
          <p:nvPr/>
        </p:nvSpPr>
        <p:spPr>
          <a:xfrm>
            <a:off x="377937" y="4239956"/>
            <a:ext cx="2126791" cy="1722475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0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Text Box 81">
            <a:extLst>
              <a:ext uri="{FF2B5EF4-FFF2-40B4-BE49-F238E27FC236}">
                <a16:creationId xmlns:a16="http://schemas.microsoft.com/office/drawing/2014/main" id="{D28171C9-CDAB-9E74-B453-EE37C30C68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6020" y="4146254"/>
            <a:ext cx="907348" cy="205815"/>
          </a:xfrm>
          <a:prstGeom prst="roundRect">
            <a:avLst>
              <a:gd name="adj" fmla="val 50000"/>
            </a:avLst>
          </a:prstGeom>
          <a:solidFill>
            <a:srgbClr val="FFAC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한화생명</a:t>
            </a:r>
          </a:p>
        </p:txBody>
      </p:sp>
      <p:sp>
        <p:nvSpPr>
          <p:cNvPr id="41" name="사각형: 둥근 모서리 18">
            <a:extLst>
              <a:ext uri="{FF2B5EF4-FFF2-40B4-BE49-F238E27FC236}">
                <a16:creationId xmlns:a16="http://schemas.microsoft.com/office/drawing/2014/main" id="{8FB95194-5EAE-E3DE-52D2-E513ECF4600A}"/>
              </a:ext>
            </a:extLst>
          </p:cNvPr>
          <p:cNvSpPr/>
          <p:nvPr/>
        </p:nvSpPr>
        <p:spPr>
          <a:xfrm>
            <a:off x="2707754" y="4254624"/>
            <a:ext cx="2126791" cy="1722475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0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사각형: 둥근 모서리 18">
            <a:extLst>
              <a:ext uri="{FF2B5EF4-FFF2-40B4-BE49-F238E27FC236}">
                <a16:creationId xmlns:a16="http://schemas.microsoft.com/office/drawing/2014/main" id="{97E90402-EA08-8039-6345-439CE7A48FE2}"/>
              </a:ext>
            </a:extLst>
          </p:cNvPr>
          <p:cNvSpPr/>
          <p:nvPr/>
        </p:nvSpPr>
        <p:spPr>
          <a:xfrm>
            <a:off x="7397590" y="4264614"/>
            <a:ext cx="2126791" cy="1722475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0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사각형: 둥근 모서리 18">
            <a:extLst>
              <a:ext uri="{FF2B5EF4-FFF2-40B4-BE49-F238E27FC236}">
                <a16:creationId xmlns:a16="http://schemas.microsoft.com/office/drawing/2014/main" id="{790F0462-D46C-915A-820E-24FC1730653F}"/>
              </a:ext>
            </a:extLst>
          </p:cNvPr>
          <p:cNvSpPr/>
          <p:nvPr/>
        </p:nvSpPr>
        <p:spPr>
          <a:xfrm>
            <a:off x="5067773" y="4264614"/>
            <a:ext cx="2126791" cy="1722475"/>
          </a:xfrm>
          <a:prstGeom prst="roundRect">
            <a:avLst>
              <a:gd name="adj" fmla="val 74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0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Text Box 81">
            <a:extLst>
              <a:ext uri="{FF2B5EF4-FFF2-40B4-BE49-F238E27FC236}">
                <a16:creationId xmlns:a16="http://schemas.microsoft.com/office/drawing/2014/main" id="{FC7D2AB5-E94E-49D7-C537-7F6053C72B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37420" y="4146254"/>
            <a:ext cx="907348" cy="205815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미래에셋생명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5" name="Text Box 81">
            <a:extLst>
              <a:ext uri="{FF2B5EF4-FFF2-40B4-BE49-F238E27FC236}">
                <a16:creationId xmlns:a16="http://schemas.microsoft.com/office/drawing/2014/main" id="{BC5E6515-C78F-1C1E-D6FD-ED19C79912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76207" y="4146254"/>
            <a:ext cx="907348" cy="205815"/>
          </a:xfrm>
          <a:prstGeom prst="roundRect">
            <a:avLst>
              <a:gd name="adj" fmla="val 50000"/>
            </a:avLst>
          </a:prstGeom>
          <a:solidFill>
            <a:srgbClr val="FFAC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AIA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생명</a:t>
            </a:r>
          </a:p>
        </p:txBody>
      </p:sp>
      <p:sp>
        <p:nvSpPr>
          <p:cNvPr id="47" name="Text Box 81">
            <a:extLst>
              <a:ext uri="{FF2B5EF4-FFF2-40B4-BE49-F238E27FC236}">
                <a16:creationId xmlns:a16="http://schemas.microsoft.com/office/drawing/2014/main" id="{54ECEF60-D33E-C706-6D68-C5AB3C7A3F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37607" y="4146254"/>
            <a:ext cx="907348" cy="205815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KB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라이프</a:t>
            </a:r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04CEE176-3AE8-EC74-7166-C2F793106625}"/>
              </a:ext>
            </a:extLst>
          </p:cNvPr>
          <p:cNvSpPr txBox="1"/>
          <p:nvPr/>
        </p:nvSpPr>
        <p:spPr>
          <a:xfrm>
            <a:off x="543702" y="3524217"/>
            <a:ext cx="1822390" cy="132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모바일 창구</a:t>
            </a:r>
            <a:r>
              <a:rPr lang="en-US" altLang="ko-KR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고도화 </a:t>
            </a:r>
            <a:r>
              <a:rPr lang="en-US" altLang="ko-KR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서류 간편청구</a:t>
            </a:r>
            <a:r>
              <a:rPr lang="en-US" altLang="ko-KR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</a:p>
        </p:txBody>
      </p:sp>
      <p:sp>
        <p:nvSpPr>
          <p:cNvPr id="49" name="TextBox 32">
            <a:extLst>
              <a:ext uri="{FF2B5EF4-FFF2-40B4-BE49-F238E27FC236}">
                <a16:creationId xmlns:a16="http://schemas.microsoft.com/office/drawing/2014/main" id="{96A74577-B23C-2C0A-4D3D-042972B7F377}"/>
              </a:ext>
            </a:extLst>
          </p:cNvPr>
          <p:cNvSpPr txBox="1"/>
          <p:nvPr/>
        </p:nvSpPr>
        <p:spPr>
          <a:xfrm>
            <a:off x="2766414" y="3527924"/>
            <a:ext cx="2009470" cy="124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모바일창구 서비스 개선 및</a:t>
            </a:r>
            <a:r>
              <a:rPr lang="en-US" altLang="ko-KR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인증체계 고도화 </a:t>
            </a:r>
            <a:endParaRPr lang="en-US" altLang="ko-KR" sz="86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61632848-D51F-8BB6-6831-BAC22B2B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8" y="4483568"/>
            <a:ext cx="2039118" cy="1147698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1432EB52-72B9-6029-FDBB-1893D2BB7601}"/>
              </a:ext>
            </a:extLst>
          </p:cNvPr>
          <p:cNvSpPr/>
          <p:nvPr/>
        </p:nvSpPr>
        <p:spPr>
          <a:xfrm>
            <a:off x="2752125" y="2278220"/>
            <a:ext cx="2044626" cy="1138196"/>
          </a:xfrm>
          <a:prstGeom prst="rect">
            <a:avLst/>
          </a:prstGeom>
          <a:solidFill>
            <a:srgbClr val="EEE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-9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F88BDA54-0917-452D-4A58-32F9EAAA0CE8}"/>
              </a:ext>
            </a:extLst>
          </p:cNvPr>
          <p:cNvGrpSpPr/>
          <p:nvPr/>
        </p:nvGrpSpPr>
        <p:grpSpPr>
          <a:xfrm>
            <a:off x="2752404" y="2261450"/>
            <a:ext cx="2044347" cy="1168304"/>
            <a:chOff x="2752403" y="2638783"/>
            <a:chExt cx="2122047" cy="1288590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A97D8DA5-4A90-11B7-D484-480EF9F257AC}"/>
                </a:ext>
              </a:extLst>
            </p:cNvPr>
            <p:cNvGrpSpPr/>
            <p:nvPr/>
          </p:nvGrpSpPr>
          <p:grpSpPr>
            <a:xfrm>
              <a:off x="4253416" y="2821186"/>
              <a:ext cx="621034" cy="963287"/>
              <a:chOff x="2607765" y="1826116"/>
              <a:chExt cx="1000413" cy="1720418"/>
            </a:xfrm>
          </p:grpSpPr>
          <p:grpSp>
            <p:nvGrpSpPr>
              <p:cNvPr id="76" name="그룹 75">
                <a:extLst>
                  <a:ext uri="{FF2B5EF4-FFF2-40B4-BE49-F238E27FC236}">
                    <a16:creationId xmlns:a16="http://schemas.microsoft.com/office/drawing/2014/main" id="{8633D52D-00E9-9A66-ADCD-6F966C95020F}"/>
                  </a:ext>
                </a:extLst>
              </p:cNvPr>
              <p:cNvGrpSpPr/>
              <p:nvPr/>
            </p:nvGrpSpPr>
            <p:grpSpPr>
              <a:xfrm>
                <a:off x="2607765" y="1826116"/>
                <a:ext cx="1000413" cy="1720418"/>
                <a:chOff x="2607765" y="1826116"/>
                <a:chExt cx="1000413" cy="1720418"/>
              </a:xfrm>
            </p:grpSpPr>
            <p:pic>
              <p:nvPicPr>
                <p:cNvPr id="78" name="그림 77">
                  <a:extLst>
                    <a:ext uri="{FF2B5EF4-FFF2-40B4-BE49-F238E27FC236}">
                      <a16:creationId xmlns:a16="http://schemas.microsoft.com/office/drawing/2014/main" id="{B7B6BCE8-464A-CFA6-D80A-17C6099983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7765" y="1826116"/>
                  <a:ext cx="1000413" cy="172041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9" name="그림 78">
                  <a:extLst>
                    <a:ext uri="{FF2B5EF4-FFF2-40B4-BE49-F238E27FC236}">
                      <a16:creationId xmlns:a16="http://schemas.microsoft.com/office/drawing/2014/main" id="{2701E430-52DD-EB38-3E10-14ED56C6A5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5317" y="2026504"/>
                  <a:ext cx="751340" cy="1338194"/>
                </a:xfrm>
                <a:prstGeom prst="rect">
                  <a:avLst/>
                </a:prstGeom>
              </p:spPr>
            </p:pic>
          </p:grpSp>
          <p:pic>
            <p:nvPicPr>
              <p:cNvPr id="77" name="그림 76">
                <a:extLst>
                  <a:ext uri="{FF2B5EF4-FFF2-40B4-BE49-F238E27FC236}">
                    <a16:creationId xmlns:a16="http://schemas.microsoft.com/office/drawing/2014/main" id="{29E20566-72BD-0509-3FA7-8DEEB811BA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18"/>
              <a:stretch/>
            </p:blipFill>
            <p:spPr>
              <a:xfrm>
                <a:off x="2734428" y="2095748"/>
                <a:ext cx="748585" cy="1268949"/>
              </a:xfrm>
              <a:prstGeom prst="rect">
                <a:avLst/>
              </a:prstGeom>
              <a:ln w="3175">
                <a:solidFill>
                  <a:sysClr val="window" lastClr="FFFFFF">
                    <a:lumMod val="95000"/>
                  </a:sysClr>
                </a:solidFill>
              </a:ln>
            </p:spPr>
          </p:pic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995C9623-E90C-B47E-135F-5A401D9C1D1F}"/>
                </a:ext>
              </a:extLst>
            </p:cNvPr>
            <p:cNvGrpSpPr/>
            <p:nvPr/>
          </p:nvGrpSpPr>
          <p:grpSpPr>
            <a:xfrm>
              <a:off x="2752403" y="2848853"/>
              <a:ext cx="621034" cy="963287"/>
              <a:chOff x="2607765" y="1826116"/>
              <a:chExt cx="1000413" cy="1720418"/>
            </a:xfrm>
          </p:grpSpPr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id="{88B89C7C-8856-B0EF-0594-BCD966E8E5B9}"/>
                  </a:ext>
                </a:extLst>
              </p:cNvPr>
              <p:cNvGrpSpPr/>
              <p:nvPr/>
            </p:nvGrpSpPr>
            <p:grpSpPr>
              <a:xfrm>
                <a:off x="2607765" y="1826116"/>
                <a:ext cx="1000413" cy="1720418"/>
                <a:chOff x="2607765" y="1826116"/>
                <a:chExt cx="1000413" cy="1720418"/>
              </a:xfrm>
            </p:grpSpPr>
            <p:pic>
              <p:nvPicPr>
                <p:cNvPr id="74" name="그림 73">
                  <a:extLst>
                    <a:ext uri="{FF2B5EF4-FFF2-40B4-BE49-F238E27FC236}">
                      <a16:creationId xmlns:a16="http://schemas.microsoft.com/office/drawing/2014/main" id="{A60843C6-60E0-D824-85F2-8351EFF60E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7765" y="1826116"/>
                  <a:ext cx="1000413" cy="172041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5" name="그림 74">
                  <a:extLst>
                    <a:ext uri="{FF2B5EF4-FFF2-40B4-BE49-F238E27FC236}">
                      <a16:creationId xmlns:a16="http://schemas.microsoft.com/office/drawing/2014/main" id="{D3E5CC95-09C0-23EF-0A2C-DB92211F8A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5317" y="2026504"/>
                  <a:ext cx="751340" cy="1338194"/>
                </a:xfrm>
                <a:prstGeom prst="rect">
                  <a:avLst/>
                </a:prstGeom>
              </p:spPr>
            </p:pic>
          </p:grpSp>
          <p:pic>
            <p:nvPicPr>
              <p:cNvPr id="73" name="그림 72">
                <a:extLst>
                  <a:ext uri="{FF2B5EF4-FFF2-40B4-BE49-F238E27FC236}">
                    <a16:creationId xmlns:a16="http://schemas.microsoft.com/office/drawing/2014/main" id="{5674A9A0-B349-40D6-72C8-637BAFCE35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18"/>
              <a:stretch/>
            </p:blipFill>
            <p:spPr>
              <a:xfrm>
                <a:off x="2734428" y="2095748"/>
                <a:ext cx="748585" cy="1268949"/>
              </a:xfrm>
              <a:prstGeom prst="rect">
                <a:avLst/>
              </a:prstGeom>
              <a:ln w="3175">
                <a:solidFill>
                  <a:sysClr val="window" lastClr="FFFFFF">
                    <a:lumMod val="95000"/>
                  </a:sysClr>
                </a:solidFill>
              </a:ln>
            </p:spPr>
          </p:pic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DEEA94CB-E40D-203B-9824-5C160E5685BE}"/>
                </a:ext>
              </a:extLst>
            </p:cNvPr>
            <p:cNvGrpSpPr/>
            <p:nvPr/>
          </p:nvGrpSpPr>
          <p:grpSpPr>
            <a:xfrm>
              <a:off x="3939073" y="2765603"/>
              <a:ext cx="728558" cy="1152881"/>
              <a:chOff x="1446402" y="2491477"/>
              <a:chExt cx="1173623" cy="2059032"/>
            </a:xfrm>
          </p:grpSpPr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151DE79E-AB26-D44D-F65A-B222C821F677}"/>
                  </a:ext>
                </a:extLst>
              </p:cNvPr>
              <p:cNvGrpSpPr/>
              <p:nvPr/>
            </p:nvGrpSpPr>
            <p:grpSpPr>
              <a:xfrm>
                <a:off x="1446402" y="2491477"/>
                <a:ext cx="1173623" cy="2059032"/>
                <a:chOff x="1967855" y="1612384"/>
                <a:chExt cx="1173623" cy="2059032"/>
              </a:xfrm>
            </p:grpSpPr>
            <p:pic>
              <p:nvPicPr>
                <p:cNvPr id="70" name="그림 69">
                  <a:extLst>
                    <a:ext uri="{FF2B5EF4-FFF2-40B4-BE49-F238E27FC236}">
                      <a16:creationId xmlns:a16="http://schemas.microsoft.com/office/drawing/2014/main" id="{65D71782-05E6-DFBE-A2A6-66DDD08C4A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7855" y="1612384"/>
                  <a:ext cx="1173623" cy="205903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71" name="그림 70">
                  <a:extLst>
                    <a:ext uri="{FF2B5EF4-FFF2-40B4-BE49-F238E27FC236}">
                      <a16:creationId xmlns:a16="http://schemas.microsoft.com/office/drawing/2014/main" id="{B80AFE96-EB43-EC49-B70B-3A29586873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5557" y="1865051"/>
                  <a:ext cx="878588" cy="1564832"/>
                </a:xfrm>
                <a:prstGeom prst="rect">
                  <a:avLst/>
                </a:prstGeom>
              </p:spPr>
            </p:pic>
          </p:grpSp>
          <p:pic>
            <p:nvPicPr>
              <p:cNvPr id="69" name="그림 68">
                <a:extLst>
                  <a:ext uri="{FF2B5EF4-FFF2-40B4-BE49-F238E27FC236}">
                    <a16:creationId xmlns:a16="http://schemas.microsoft.com/office/drawing/2014/main" id="{847974DD-8966-354B-2774-7EF7C17B7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4374" y="2826989"/>
                <a:ext cx="881378" cy="1496597"/>
              </a:xfrm>
              <a:prstGeom prst="rect">
                <a:avLst/>
              </a:prstGeom>
              <a:ln>
                <a:solidFill>
                  <a:sysClr val="window" lastClr="FFFFFF">
                    <a:lumMod val="95000"/>
                  </a:sysClr>
                </a:solidFill>
              </a:ln>
            </p:spPr>
          </p:pic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64EB3E15-9ECA-8256-AFB4-30C820025956}"/>
                </a:ext>
              </a:extLst>
            </p:cNvPr>
            <p:cNvGrpSpPr/>
            <p:nvPr/>
          </p:nvGrpSpPr>
          <p:grpSpPr>
            <a:xfrm>
              <a:off x="2975502" y="2765603"/>
              <a:ext cx="728558" cy="1152881"/>
              <a:chOff x="644288" y="1726845"/>
              <a:chExt cx="1173623" cy="2059032"/>
            </a:xfrm>
          </p:grpSpPr>
          <p:grpSp>
            <p:nvGrpSpPr>
              <p:cNvPr id="62" name="그룹 61">
                <a:extLst>
                  <a:ext uri="{FF2B5EF4-FFF2-40B4-BE49-F238E27FC236}">
                    <a16:creationId xmlns:a16="http://schemas.microsoft.com/office/drawing/2014/main" id="{4AE5EA3E-143F-0F93-68A7-A5AAD76F71DC}"/>
                  </a:ext>
                </a:extLst>
              </p:cNvPr>
              <p:cNvGrpSpPr/>
              <p:nvPr/>
            </p:nvGrpSpPr>
            <p:grpSpPr>
              <a:xfrm>
                <a:off x="644288" y="1726845"/>
                <a:ext cx="1173623" cy="2059032"/>
                <a:chOff x="1446402" y="2491477"/>
                <a:chExt cx="1173623" cy="2059032"/>
              </a:xfrm>
            </p:grpSpPr>
            <p:grpSp>
              <p:nvGrpSpPr>
                <p:cNvPr id="64" name="그룹 63">
                  <a:extLst>
                    <a:ext uri="{FF2B5EF4-FFF2-40B4-BE49-F238E27FC236}">
                      <a16:creationId xmlns:a16="http://schemas.microsoft.com/office/drawing/2014/main" id="{AFDA6E62-0083-D908-8382-3B9CA73DBCBF}"/>
                    </a:ext>
                  </a:extLst>
                </p:cNvPr>
                <p:cNvGrpSpPr/>
                <p:nvPr/>
              </p:nvGrpSpPr>
              <p:grpSpPr>
                <a:xfrm>
                  <a:off x="1446402" y="2491477"/>
                  <a:ext cx="1173623" cy="2059032"/>
                  <a:chOff x="1967855" y="1612384"/>
                  <a:chExt cx="1173623" cy="2059032"/>
                </a:xfrm>
              </p:grpSpPr>
              <p:pic>
                <p:nvPicPr>
                  <p:cNvPr id="66" name="그림 65">
                    <a:extLst>
                      <a:ext uri="{FF2B5EF4-FFF2-40B4-BE49-F238E27FC236}">
                        <a16:creationId xmlns:a16="http://schemas.microsoft.com/office/drawing/2014/main" id="{DB3FD55B-C065-F919-2202-201CB2576B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67855" y="1612384"/>
                    <a:ext cx="1173623" cy="2059032"/>
                  </a:xfrm>
                  <a:prstGeom prst="rect">
                    <a:avLst/>
                  </a:prstGeom>
                  <a:effectLst/>
                </p:spPr>
              </p:pic>
              <p:pic>
                <p:nvPicPr>
                  <p:cNvPr id="67" name="그림 66">
                    <a:extLst>
                      <a:ext uri="{FF2B5EF4-FFF2-40B4-BE49-F238E27FC236}">
                        <a16:creationId xmlns:a16="http://schemas.microsoft.com/office/drawing/2014/main" id="{BAA82F32-7483-F52D-3684-C9ACE87985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25557" y="1865051"/>
                    <a:ext cx="878588" cy="15648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5" name="그림 64">
                  <a:extLst>
                    <a:ext uri="{FF2B5EF4-FFF2-40B4-BE49-F238E27FC236}">
                      <a16:creationId xmlns:a16="http://schemas.microsoft.com/office/drawing/2014/main" id="{027C7079-A2E5-F5E2-FBF2-1E7E8FCB8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4374" y="2826989"/>
                  <a:ext cx="881378" cy="1496597"/>
                </a:xfrm>
                <a:prstGeom prst="rect">
                  <a:avLst/>
                </a:prstGeom>
                <a:ln>
                  <a:solidFill>
                    <a:sysClr val="window" lastClr="FFFFFF">
                      <a:lumMod val="95000"/>
                    </a:sysClr>
                  </a:solidFill>
                </a:ln>
              </p:spPr>
            </p:pic>
          </p:grpSp>
          <p:pic>
            <p:nvPicPr>
              <p:cNvPr id="63" name="그림 62">
                <a:extLst>
                  <a:ext uri="{FF2B5EF4-FFF2-40B4-BE49-F238E27FC236}">
                    <a16:creationId xmlns:a16="http://schemas.microsoft.com/office/drawing/2014/main" id="{17A56394-6904-C68B-8A87-A8DEDFE38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14" y="2053291"/>
                <a:ext cx="875949" cy="1496597"/>
              </a:xfrm>
              <a:prstGeom prst="rect">
                <a:avLst/>
              </a:prstGeom>
              <a:ln>
                <a:solidFill>
                  <a:sysClr val="window" lastClr="FFFFFF">
                    <a:lumMod val="95000"/>
                  </a:sysClr>
                </a:solidFill>
              </a:ln>
            </p:spPr>
          </p:pic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04C43F17-722A-AD48-422D-F3D518ED8BFB}"/>
                </a:ext>
              </a:extLst>
            </p:cNvPr>
            <p:cNvGrpSpPr/>
            <p:nvPr/>
          </p:nvGrpSpPr>
          <p:grpSpPr>
            <a:xfrm>
              <a:off x="3469797" y="2638783"/>
              <a:ext cx="791531" cy="1288590"/>
              <a:chOff x="1335620" y="1498639"/>
              <a:chExt cx="1275064" cy="2301406"/>
            </a:xfrm>
          </p:grpSpPr>
          <p:grpSp>
            <p:nvGrpSpPr>
              <p:cNvPr id="58" name="그룹 57">
                <a:extLst>
                  <a:ext uri="{FF2B5EF4-FFF2-40B4-BE49-F238E27FC236}">
                    <a16:creationId xmlns:a16="http://schemas.microsoft.com/office/drawing/2014/main" id="{823DBA0E-E673-30A2-F201-E8FC0A39FF3D}"/>
                  </a:ext>
                </a:extLst>
              </p:cNvPr>
              <p:cNvGrpSpPr/>
              <p:nvPr/>
            </p:nvGrpSpPr>
            <p:grpSpPr>
              <a:xfrm>
                <a:off x="1335620" y="1498639"/>
                <a:ext cx="1275064" cy="2301406"/>
                <a:chOff x="1335620" y="1498639"/>
                <a:chExt cx="1275064" cy="2301406"/>
              </a:xfrm>
            </p:grpSpPr>
            <p:pic>
              <p:nvPicPr>
                <p:cNvPr id="60" name="그림 59">
                  <a:extLst>
                    <a:ext uri="{FF2B5EF4-FFF2-40B4-BE49-F238E27FC236}">
                      <a16:creationId xmlns:a16="http://schemas.microsoft.com/office/drawing/2014/main" id="{648E1BAA-AD69-01C5-15DD-970B74D43E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620" y="1498639"/>
                  <a:ext cx="1275064" cy="2301406"/>
                </a:xfrm>
                <a:prstGeom prst="rect">
                  <a:avLst/>
                </a:prstGeom>
              </p:spPr>
            </p:pic>
            <p:pic>
              <p:nvPicPr>
                <p:cNvPr id="61" name="그림 60">
                  <a:extLst>
                    <a:ext uri="{FF2B5EF4-FFF2-40B4-BE49-F238E27FC236}">
                      <a16:creationId xmlns:a16="http://schemas.microsoft.com/office/drawing/2014/main" id="{AF81432E-B9BA-5058-7EA2-43F9FE689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1155" y="1781503"/>
                  <a:ext cx="942704" cy="1757855"/>
                </a:xfrm>
                <a:prstGeom prst="rect">
                  <a:avLst/>
                </a:prstGeom>
              </p:spPr>
            </p:pic>
          </p:grpSp>
          <p:pic>
            <p:nvPicPr>
              <p:cNvPr id="59" name="그림 58">
                <a:extLst>
                  <a:ext uri="{FF2B5EF4-FFF2-40B4-BE49-F238E27FC236}">
                    <a16:creationId xmlns:a16="http://schemas.microsoft.com/office/drawing/2014/main" id="{5B15D50D-0706-6601-0AFE-A0438FE2F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2" r="2388"/>
              <a:stretch/>
            </p:blipFill>
            <p:spPr>
              <a:xfrm>
                <a:off x="1499585" y="1857947"/>
                <a:ext cx="944204" cy="1681649"/>
              </a:xfrm>
              <a:prstGeom prst="rect">
                <a:avLst/>
              </a:prstGeom>
            </p:spPr>
          </p:pic>
        </p:grpSp>
      </p:grpSp>
      <p:sp>
        <p:nvSpPr>
          <p:cNvPr id="80" name="TextBox 32">
            <a:extLst>
              <a:ext uri="{FF2B5EF4-FFF2-40B4-BE49-F238E27FC236}">
                <a16:creationId xmlns:a16="http://schemas.microsoft.com/office/drawing/2014/main" id="{0034A6D0-8ED4-ACB5-1AF2-0C64225A9B6D}"/>
              </a:ext>
            </a:extLst>
          </p:cNvPr>
          <p:cNvSpPr txBox="1"/>
          <p:nvPr/>
        </p:nvSpPr>
        <p:spPr>
          <a:xfrm>
            <a:off x="5221211" y="3526234"/>
            <a:ext cx="1819041" cy="132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en-US" altLang="ko-KR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LIFE PLUS </a:t>
            </a:r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마음건강 앱</a:t>
            </a:r>
            <a:endParaRPr lang="en-US" altLang="ko-KR" sz="86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81" name="TextBox 32">
            <a:extLst>
              <a:ext uri="{FF2B5EF4-FFF2-40B4-BE49-F238E27FC236}">
                <a16:creationId xmlns:a16="http://schemas.microsoft.com/office/drawing/2014/main" id="{78474EA2-9118-6D2E-05CF-95B559EEA33A}"/>
              </a:ext>
            </a:extLst>
          </p:cNvPr>
          <p:cNvSpPr txBox="1"/>
          <p:nvPr/>
        </p:nvSpPr>
        <p:spPr>
          <a:xfrm>
            <a:off x="7549892" y="3526450"/>
            <a:ext cx="1819041" cy="132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대고객자동차 </a:t>
            </a:r>
            <a:r>
              <a:rPr lang="ko-KR" altLang="en-US" sz="86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전용앱</a:t>
            </a:r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C1C1C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구축</a:t>
            </a:r>
            <a:r>
              <a:rPr lang="en-US" altLang="ko-KR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ko-KR" altLang="en-US" sz="86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차도리</a:t>
            </a:r>
            <a:r>
              <a:rPr lang="en-US" altLang="ko-KR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사업</a:t>
            </a:r>
          </a:p>
        </p:txBody>
      </p:sp>
      <p:sp>
        <p:nvSpPr>
          <p:cNvPr id="82" name="TextBox 32">
            <a:extLst>
              <a:ext uri="{FF2B5EF4-FFF2-40B4-BE49-F238E27FC236}">
                <a16:creationId xmlns:a16="http://schemas.microsoft.com/office/drawing/2014/main" id="{B836F989-0DC9-46CA-80E6-05937794130F}"/>
              </a:ext>
            </a:extLst>
          </p:cNvPr>
          <p:cNvSpPr txBox="1"/>
          <p:nvPr/>
        </p:nvSpPr>
        <p:spPr>
          <a:xfrm>
            <a:off x="443301" y="5724968"/>
            <a:ext cx="1993511" cy="124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r>
              <a:rPr lang="en-US" altLang="ko-KR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LIFE CANVAS </a:t>
            </a:r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서버 분리 및 보험서비스 강화</a:t>
            </a:r>
            <a:endParaRPr lang="en-US" altLang="ko-KR" sz="86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DA8F6774-F5CA-9E9E-DFA7-0855A2E3D356}"/>
              </a:ext>
            </a:extLst>
          </p:cNvPr>
          <p:cNvSpPr/>
          <p:nvPr/>
        </p:nvSpPr>
        <p:spPr>
          <a:xfrm>
            <a:off x="7442901" y="4483568"/>
            <a:ext cx="2042601" cy="1147698"/>
          </a:xfrm>
          <a:prstGeom prst="rect">
            <a:avLst/>
          </a:prstGeom>
          <a:solidFill>
            <a:srgbClr val="EEE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-9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07BC85EE-9A19-B983-110B-484BBE0246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44" y="4534465"/>
            <a:ext cx="1670367" cy="1097783"/>
          </a:xfrm>
          <a:prstGeom prst="rect">
            <a:avLst/>
          </a:prstGeom>
        </p:spPr>
      </p:pic>
      <p:sp>
        <p:nvSpPr>
          <p:cNvPr id="85" name="TextBox 32">
            <a:extLst>
              <a:ext uri="{FF2B5EF4-FFF2-40B4-BE49-F238E27FC236}">
                <a16:creationId xmlns:a16="http://schemas.microsoft.com/office/drawing/2014/main" id="{AF06BD06-4494-11A7-8480-A71729153B83}"/>
              </a:ext>
            </a:extLst>
          </p:cNvPr>
          <p:cNvSpPr txBox="1"/>
          <p:nvPr/>
        </p:nvSpPr>
        <p:spPr>
          <a:xfrm>
            <a:off x="7544962" y="5724968"/>
            <a:ext cx="1819041" cy="124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sz="860" b="1" spc="-9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+mn-ea"/>
                <a:cs typeface="Malgun Gothic Semilight" panose="020B0502040204020203" pitchFamily="50" charset="-127"/>
              </a:rPr>
              <a:t>디지털 채널 시스템 구축</a:t>
            </a:r>
          </a:p>
        </p:txBody>
      </p:sp>
      <p:sp>
        <p:nvSpPr>
          <p:cNvPr id="86" name="TextBox 32">
            <a:extLst>
              <a:ext uri="{FF2B5EF4-FFF2-40B4-BE49-F238E27FC236}">
                <a16:creationId xmlns:a16="http://schemas.microsoft.com/office/drawing/2014/main" id="{87038A60-29C1-2C46-0635-C4D301EA05FA}"/>
              </a:ext>
            </a:extLst>
          </p:cNvPr>
          <p:cNvSpPr txBox="1"/>
          <p:nvPr/>
        </p:nvSpPr>
        <p:spPr>
          <a:xfrm>
            <a:off x="5221210" y="5724968"/>
            <a:ext cx="1819041" cy="132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디지털 다이렉트 플랫폼 재구축</a:t>
            </a:r>
          </a:p>
        </p:txBody>
      </p:sp>
      <p:sp>
        <p:nvSpPr>
          <p:cNvPr id="87" name="TextBox 32">
            <a:extLst>
              <a:ext uri="{FF2B5EF4-FFF2-40B4-BE49-F238E27FC236}">
                <a16:creationId xmlns:a16="http://schemas.microsoft.com/office/drawing/2014/main" id="{CADC9C01-90A4-2F9F-6B86-F142679B4A39}"/>
              </a:ext>
            </a:extLst>
          </p:cNvPr>
          <p:cNvSpPr txBox="1"/>
          <p:nvPr/>
        </p:nvSpPr>
        <p:spPr>
          <a:xfrm>
            <a:off x="2782373" y="5724968"/>
            <a:ext cx="1993511" cy="132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M" pitchFamily="18" charset="-127"/>
                <a:ea typeface="산돌고딕 M" pitchFamily="18" charset="-127"/>
                <a:cs typeface="+mn-cs"/>
              </a:defRPr>
            </a:lvl9pPr>
          </a:lstStyle>
          <a:p>
            <a:pPr algn="ctr"/>
            <a:r>
              <a:rPr lang="ko-KR" altLang="en-US" sz="86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대고객</a:t>
            </a:r>
            <a:r>
              <a:rPr lang="ko-KR" altLang="en-US" sz="86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통합사이트 구축</a:t>
            </a:r>
            <a:endParaRPr lang="en-US" altLang="ko-KR" sz="86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AC1E4BCE-13F6-D229-24B1-9FB79035E62D}"/>
              </a:ext>
            </a:extLst>
          </p:cNvPr>
          <p:cNvSpPr/>
          <p:nvPr/>
        </p:nvSpPr>
        <p:spPr>
          <a:xfrm>
            <a:off x="424879" y="2278220"/>
            <a:ext cx="2044626" cy="1138196"/>
          </a:xfrm>
          <a:prstGeom prst="rect">
            <a:avLst/>
          </a:prstGeom>
          <a:solidFill>
            <a:srgbClr val="EEE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-9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9" name="그림 88">
            <a:extLst>
              <a:ext uri="{FF2B5EF4-FFF2-40B4-BE49-F238E27FC236}">
                <a16:creationId xmlns:a16="http://schemas.microsoft.com/office/drawing/2014/main" id="{C45D81D6-7F48-EBBB-4916-2F11EB6937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7136" y="2388140"/>
            <a:ext cx="1894045" cy="1040795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1D825B05-A6E7-1FCF-D336-2CED83F68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09" y="4483569"/>
            <a:ext cx="2041942" cy="1147698"/>
          </a:xfrm>
          <a:prstGeom prst="rect">
            <a:avLst/>
          </a:prstGeom>
        </p:spPr>
      </p:pic>
      <p:sp>
        <p:nvSpPr>
          <p:cNvPr id="91" name="직사각형 90">
            <a:extLst>
              <a:ext uri="{FF2B5EF4-FFF2-40B4-BE49-F238E27FC236}">
                <a16:creationId xmlns:a16="http://schemas.microsoft.com/office/drawing/2014/main" id="{A5A4BB00-8730-1262-1E23-49F50285CB31}"/>
              </a:ext>
            </a:extLst>
          </p:cNvPr>
          <p:cNvSpPr/>
          <p:nvPr/>
        </p:nvSpPr>
        <p:spPr>
          <a:xfrm>
            <a:off x="7446572" y="2272167"/>
            <a:ext cx="2041667" cy="1219513"/>
          </a:xfrm>
          <a:prstGeom prst="rect">
            <a:avLst/>
          </a:prstGeom>
          <a:solidFill>
            <a:srgbClr val="EEE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-9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CEB03E3C-E2D3-F130-B603-CB1C1C279A21}"/>
              </a:ext>
            </a:extLst>
          </p:cNvPr>
          <p:cNvGrpSpPr/>
          <p:nvPr/>
        </p:nvGrpSpPr>
        <p:grpSpPr>
          <a:xfrm>
            <a:off x="7467255" y="2272604"/>
            <a:ext cx="1997976" cy="1219885"/>
            <a:chOff x="442344" y="2655732"/>
            <a:chExt cx="1997976" cy="1219885"/>
          </a:xfrm>
        </p:grpSpPr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CECB3382-C2B3-3B97-BD41-31EB82A3F1C6}"/>
                </a:ext>
              </a:extLst>
            </p:cNvPr>
            <p:cNvGrpSpPr/>
            <p:nvPr/>
          </p:nvGrpSpPr>
          <p:grpSpPr>
            <a:xfrm>
              <a:off x="1867097" y="2798572"/>
              <a:ext cx="573223" cy="939622"/>
              <a:chOff x="3522519" y="1770946"/>
              <a:chExt cx="1000793" cy="1806365"/>
            </a:xfrm>
          </p:grpSpPr>
          <p:pic>
            <p:nvPicPr>
              <p:cNvPr id="106" name="그림 105">
                <a:extLst>
                  <a:ext uri="{FF2B5EF4-FFF2-40B4-BE49-F238E27FC236}">
                    <a16:creationId xmlns:a16="http://schemas.microsoft.com/office/drawing/2014/main" id="{3620AFEC-4928-DD0B-A82A-3DB8D14D8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2519" y="1770946"/>
                <a:ext cx="1000793" cy="1806365"/>
              </a:xfrm>
              <a:prstGeom prst="rect">
                <a:avLst/>
              </a:prstGeom>
            </p:spPr>
          </p:pic>
          <p:pic>
            <p:nvPicPr>
              <p:cNvPr id="107" name="그림 106">
                <a:extLst>
                  <a:ext uri="{FF2B5EF4-FFF2-40B4-BE49-F238E27FC236}">
                    <a16:creationId xmlns:a16="http://schemas.microsoft.com/office/drawing/2014/main" id="{608C0934-C096-9575-A488-AC37A2468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544" y="1897280"/>
                <a:ext cx="777386" cy="1540888"/>
              </a:xfrm>
              <a:prstGeom prst="rect">
                <a:avLst/>
              </a:prstGeom>
            </p:spPr>
          </p:pic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54CCC99B-E4DC-58BC-7660-DA3A8A7AC958}"/>
                </a:ext>
              </a:extLst>
            </p:cNvPr>
            <p:cNvGrpSpPr/>
            <p:nvPr/>
          </p:nvGrpSpPr>
          <p:grpSpPr>
            <a:xfrm>
              <a:off x="1617329" y="2731734"/>
              <a:ext cx="631356" cy="1091470"/>
              <a:chOff x="1300340" y="1484472"/>
              <a:chExt cx="1275064" cy="2301406"/>
            </a:xfrm>
          </p:grpSpPr>
          <p:pic>
            <p:nvPicPr>
              <p:cNvPr id="104" name="그림 103">
                <a:extLst>
                  <a:ext uri="{FF2B5EF4-FFF2-40B4-BE49-F238E27FC236}">
                    <a16:creationId xmlns:a16="http://schemas.microsoft.com/office/drawing/2014/main" id="{20AC8BBF-EAD2-19B3-2602-CBD1C3906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340" y="1484472"/>
                <a:ext cx="1275064" cy="2301406"/>
              </a:xfrm>
              <a:prstGeom prst="rect">
                <a:avLst/>
              </a:prstGeom>
            </p:spPr>
          </p:pic>
          <p:pic>
            <p:nvPicPr>
              <p:cNvPr id="105" name="그림 104">
                <a:extLst>
                  <a:ext uri="{FF2B5EF4-FFF2-40B4-BE49-F238E27FC236}">
                    <a16:creationId xmlns:a16="http://schemas.microsoft.com/office/drawing/2014/main" id="{E85F4238-D515-9284-F77D-54674B027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6424" y="1616890"/>
                <a:ext cx="991515" cy="2038115"/>
              </a:xfrm>
              <a:prstGeom prst="rect">
                <a:avLst/>
              </a:prstGeom>
            </p:spPr>
          </p:pic>
        </p:grp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9C3F232B-2F45-0A48-BF2B-D47642490FAD}"/>
                </a:ext>
              </a:extLst>
            </p:cNvPr>
            <p:cNvGrpSpPr/>
            <p:nvPr/>
          </p:nvGrpSpPr>
          <p:grpSpPr>
            <a:xfrm>
              <a:off x="442344" y="2824946"/>
              <a:ext cx="560428" cy="918649"/>
              <a:chOff x="3644632" y="1775338"/>
              <a:chExt cx="978454" cy="1766046"/>
            </a:xfrm>
          </p:grpSpPr>
          <p:pic>
            <p:nvPicPr>
              <p:cNvPr id="102" name="그림 101">
                <a:extLst>
                  <a:ext uri="{FF2B5EF4-FFF2-40B4-BE49-F238E27FC236}">
                    <a16:creationId xmlns:a16="http://schemas.microsoft.com/office/drawing/2014/main" id="{D95DA1F5-1A2E-DEE7-7C56-497D3D362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632" y="1775338"/>
                <a:ext cx="978454" cy="1766046"/>
              </a:xfrm>
              <a:prstGeom prst="rect">
                <a:avLst/>
              </a:prstGeom>
            </p:spPr>
          </p:pic>
          <p:pic>
            <p:nvPicPr>
              <p:cNvPr id="103" name="그림 102">
                <a:extLst>
                  <a:ext uri="{FF2B5EF4-FFF2-40B4-BE49-F238E27FC236}">
                    <a16:creationId xmlns:a16="http://schemas.microsoft.com/office/drawing/2014/main" id="{7900AD01-E5A1-8743-5FEA-6BEF21C53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6909" y="1911286"/>
                <a:ext cx="738347" cy="1517714"/>
              </a:xfrm>
              <a:prstGeom prst="rect">
                <a:avLst/>
              </a:prstGeom>
            </p:spPr>
          </p:pic>
        </p:grp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0CCDDC2D-0A9E-F40B-66A5-F233B34A68D7}"/>
                </a:ext>
              </a:extLst>
            </p:cNvPr>
            <p:cNvGrpSpPr/>
            <p:nvPr/>
          </p:nvGrpSpPr>
          <p:grpSpPr>
            <a:xfrm>
              <a:off x="626714" y="2726864"/>
              <a:ext cx="709335" cy="1091470"/>
              <a:chOff x="4538721" y="1770946"/>
              <a:chExt cx="1000793" cy="1806365"/>
            </a:xfrm>
          </p:grpSpPr>
          <p:pic>
            <p:nvPicPr>
              <p:cNvPr id="100" name="그림 99">
                <a:extLst>
                  <a:ext uri="{FF2B5EF4-FFF2-40B4-BE49-F238E27FC236}">
                    <a16:creationId xmlns:a16="http://schemas.microsoft.com/office/drawing/2014/main" id="{3F2C0777-402A-D886-C2AE-A8637305F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8721" y="1770946"/>
                <a:ext cx="1000793" cy="1806365"/>
              </a:xfrm>
              <a:prstGeom prst="rect">
                <a:avLst/>
              </a:prstGeom>
            </p:spPr>
          </p:pic>
          <p:pic>
            <p:nvPicPr>
              <p:cNvPr id="101" name="그림 100">
                <a:extLst>
                  <a:ext uri="{FF2B5EF4-FFF2-40B4-BE49-F238E27FC236}">
                    <a16:creationId xmlns:a16="http://schemas.microsoft.com/office/drawing/2014/main" id="{5973BB71-DEAB-7066-F4A2-CB52FF595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125" y="1862758"/>
                <a:ext cx="759983" cy="1562188"/>
              </a:xfrm>
              <a:prstGeom prst="rect">
                <a:avLst/>
              </a:prstGeom>
            </p:spPr>
          </p:pic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F60868E5-4F14-980C-837E-C86C792D2F63}"/>
                </a:ext>
              </a:extLst>
            </p:cNvPr>
            <p:cNvGrpSpPr/>
            <p:nvPr/>
          </p:nvGrpSpPr>
          <p:grpSpPr>
            <a:xfrm>
              <a:off x="1125189" y="2655732"/>
              <a:ext cx="709828" cy="1219885"/>
              <a:chOff x="5693069" y="1549033"/>
              <a:chExt cx="1239293" cy="2427131"/>
            </a:xfrm>
          </p:grpSpPr>
          <p:pic>
            <p:nvPicPr>
              <p:cNvPr id="98" name="그림 97">
                <a:extLst>
                  <a:ext uri="{FF2B5EF4-FFF2-40B4-BE49-F238E27FC236}">
                    <a16:creationId xmlns:a16="http://schemas.microsoft.com/office/drawing/2014/main" id="{C1F4E110-C265-17AC-ED4A-6106CBE9F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3069" y="1549033"/>
                <a:ext cx="1239293" cy="2427131"/>
              </a:xfrm>
              <a:prstGeom prst="rect">
                <a:avLst/>
              </a:prstGeom>
            </p:spPr>
          </p:pic>
          <p:pic>
            <p:nvPicPr>
              <p:cNvPr id="99" name="그림 98">
                <a:extLst>
                  <a:ext uri="{FF2B5EF4-FFF2-40B4-BE49-F238E27FC236}">
                    <a16:creationId xmlns:a16="http://schemas.microsoft.com/office/drawing/2014/main" id="{CE1A22AB-442D-9929-B817-1B9132413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4853" y="1735172"/>
                <a:ext cx="1035724" cy="2082407"/>
              </a:xfrm>
              <a:prstGeom prst="rect">
                <a:avLst/>
              </a:prstGeom>
            </p:spPr>
          </p:pic>
        </p:grpSp>
      </p:grp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F8B85C3E-900B-6F84-DB59-967DEECAE661}"/>
              </a:ext>
            </a:extLst>
          </p:cNvPr>
          <p:cNvSpPr/>
          <p:nvPr/>
        </p:nvSpPr>
        <p:spPr>
          <a:xfrm>
            <a:off x="5104800" y="2278220"/>
            <a:ext cx="2044626" cy="1138196"/>
          </a:xfrm>
          <a:prstGeom prst="rect">
            <a:avLst/>
          </a:prstGeom>
          <a:solidFill>
            <a:srgbClr val="EEEA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-9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9" name="그림 108">
            <a:extLst>
              <a:ext uri="{FF2B5EF4-FFF2-40B4-BE49-F238E27FC236}">
                <a16:creationId xmlns:a16="http://schemas.microsoft.com/office/drawing/2014/main" id="{B911A0F3-3597-5729-4EC8-725759BCE4B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91703" y="2301459"/>
            <a:ext cx="1916215" cy="1118864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E34B4EE1-0F89-0A71-2DE6-3BB14AC9D55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66" y="4483568"/>
            <a:ext cx="2064579" cy="1143481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4BA71C4B-74DB-F95B-6A54-65AAAA1B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구축사례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458412D-4BA9-8017-5A8F-71213CB4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37861"/>
            <a:ext cx="91138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국내 굴지의 금융사를 중심으로 다수의 금융권 프로젝트의 성공적 수행으로 시장에서 검증된 </a:t>
            </a:r>
            <a:r>
              <a:rPr lang="ko-KR" altLang="en-US" sz="12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핀테크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구축 전문 기업입니다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8709603-C1E7-512D-EAFF-818B724C6B70}"/>
              </a:ext>
            </a:extLst>
          </p:cNvPr>
          <p:cNvGrpSpPr/>
          <p:nvPr/>
        </p:nvGrpSpPr>
        <p:grpSpPr>
          <a:xfrm>
            <a:off x="348827" y="1118726"/>
            <a:ext cx="9232411" cy="601176"/>
            <a:chOff x="336795" y="1619292"/>
            <a:chExt cx="9232411" cy="601176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A4144B5-5E7A-6FA7-7A14-BC9395A9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36795" y="2046732"/>
              <a:ext cx="9232411" cy="173736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00A4B44-41DD-AE6E-DFD9-AAF4C70ADF69}"/>
                </a:ext>
              </a:extLst>
            </p:cNvPr>
            <p:cNvSpPr/>
            <p:nvPr/>
          </p:nvSpPr>
          <p:spPr>
            <a:xfrm>
              <a:off x="377937" y="1619292"/>
              <a:ext cx="9146444" cy="506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03767779-60C5-D557-60A9-94176ED89B76}"/>
                </a:ext>
              </a:extLst>
            </p:cNvPr>
            <p:cNvGrpSpPr/>
            <p:nvPr/>
          </p:nvGrpSpPr>
          <p:grpSpPr>
            <a:xfrm>
              <a:off x="377937" y="1873252"/>
              <a:ext cx="9150127" cy="247650"/>
              <a:chOff x="379636" y="1873252"/>
              <a:chExt cx="9073008" cy="247650"/>
            </a:xfrm>
          </p:grpSpPr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A9840288-8EEF-CC31-1231-304A18BE5A05}"/>
                  </a:ext>
                </a:extLst>
              </p:cNvPr>
              <p:cNvCxnSpPr/>
              <p:nvPr/>
            </p:nvCxnSpPr>
            <p:spPr>
              <a:xfrm>
                <a:off x="379636" y="1873252"/>
                <a:ext cx="9073008" cy="0"/>
              </a:xfrm>
              <a:prstGeom prst="line">
                <a:avLst/>
              </a:prstGeom>
              <a:ln w="19050">
                <a:solidFill>
                  <a:srgbClr val="ED71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4C48F8C3-2BC1-C940-8B49-136D1A7ABEDA}"/>
                  </a:ext>
                </a:extLst>
              </p:cNvPr>
              <p:cNvCxnSpPr/>
              <p:nvPr/>
            </p:nvCxnSpPr>
            <p:spPr>
              <a:xfrm>
                <a:off x="379636" y="2120902"/>
                <a:ext cx="9073008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9A5D7C-49DD-3060-C7CA-BA87C1E343CD}"/>
                </a:ext>
              </a:extLst>
            </p:cNvPr>
            <p:cNvSpPr txBox="1"/>
            <p:nvPr/>
          </p:nvSpPr>
          <p:spPr>
            <a:xfrm>
              <a:off x="463847" y="1905848"/>
              <a:ext cx="8999241" cy="169277"/>
            </a:xfrm>
            <a:prstGeom prst="rect">
              <a:avLst/>
            </a:prstGeom>
            <a:noFill/>
          </p:spPr>
          <p:txBody>
            <a:bodyPr wrap="square" lIns="18000" tIns="0" rIns="0" bIns="0" rtlCol="0" anchor="ctr">
              <a:spAutoFit/>
            </a:bodyPr>
            <a:lstStyle>
              <a:defPPr>
                <a:defRPr lang="ko-KR"/>
              </a:defPPr>
              <a:lvl1pPr marL="0" marR="0" indent="0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333E6B"/>
                  </a:solidFill>
                  <a:latin typeface="고도 B" panose="02000503000000020004" pitchFamily="2" charset="-127"/>
                  <a:ea typeface="고도 B" panose="02000503000000020004" pitchFamily="2" charset="-127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100" b="0" i="0" u="none" strike="noStrike" kern="1200" cap="none" spc="0" normalizeH="0" baseline="0" noProof="0" dirty="0">
                  <a:ln>
                    <a:solidFill>
                      <a:srgbClr val="FFFFFF">
                        <a:lumMod val="85000"/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주요 프로젝트 구축 사례</a:t>
              </a:r>
              <a:endParaRPr kumimoji="1" lang="en-US" altLang="ko-KR" sz="11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57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038ABDDF-0031-7811-9A74-952778B78CC2}"/>
              </a:ext>
            </a:extLst>
          </p:cNvPr>
          <p:cNvSpPr/>
          <p:nvPr/>
        </p:nvSpPr>
        <p:spPr>
          <a:xfrm>
            <a:off x="0" y="1814286"/>
            <a:ext cx="9906000" cy="5043714"/>
          </a:xfrm>
          <a:prstGeom prst="rect">
            <a:avLst/>
          </a:prstGeom>
          <a:solidFill>
            <a:srgbClr val="E9E9E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9C641DC-14DE-40ED-7178-DB3E0E03CEB0}"/>
              </a:ext>
            </a:extLst>
          </p:cNvPr>
          <p:cNvSpPr/>
          <p:nvPr/>
        </p:nvSpPr>
        <p:spPr>
          <a:xfrm>
            <a:off x="377684" y="2137368"/>
            <a:ext cx="5143442" cy="877281"/>
          </a:xfrm>
          <a:prstGeom prst="roundRect">
            <a:avLst>
              <a:gd name="adj" fmla="val 15114"/>
            </a:avLst>
          </a:prstGeom>
          <a:solidFill>
            <a:srgbClr val="E28100">
              <a:alpha val="17647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61D48C7-757F-381C-723C-38FEDBB4B5D1}"/>
              </a:ext>
            </a:extLst>
          </p:cNvPr>
          <p:cNvSpPr/>
          <p:nvPr/>
        </p:nvSpPr>
        <p:spPr>
          <a:xfrm>
            <a:off x="1254978" y="2133469"/>
            <a:ext cx="3901584" cy="8681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rgbClr val="404040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  <a:cs typeface="Pretendard Light" panose="02000403000000020004" pitchFamily="2" charset="-127"/>
              </a:rPr>
              <a:t>Nauth </a:t>
            </a:r>
            <a:r>
              <a:rPr lang="ko-KR" altLang="en-US" sz="1200" dirty="0">
                <a:solidFill>
                  <a:srgbClr val="404040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  <a:cs typeface="Pretendard Light" panose="02000403000000020004" pitchFamily="2" charset="-127"/>
              </a:rPr>
              <a:t>간편로그인 도입으로</a:t>
            </a:r>
            <a:endParaRPr lang="en-US" altLang="ko-KR" sz="1200" dirty="0">
              <a:solidFill>
                <a:srgbClr val="404040"/>
              </a:solidFill>
              <a:latin typeface="KoPub돋움체 Light" panose="00000300000000000000" pitchFamily="2" charset="-127"/>
              <a:ea typeface="KoPub돋움체 Light" panose="00000300000000000000" pitchFamily="2" charset="-127"/>
              <a:cs typeface="Pretendard Light" panose="02000403000000020004" pitchFamily="2" charset="-127"/>
            </a:endParaRPr>
          </a:p>
          <a:p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빠르고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간편하게 통합인증서버 구축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D116D7B-9D3C-8AD4-8B92-C5BAC9A08D61}"/>
              </a:ext>
            </a:extLst>
          </p:cNvPr>
          <p:cNvSpPr/>
          <p:nvPr/>
        </p:nvSpPr>
        <p:spPr>
          <a:xfrm>
            <a:off x="605153" y="2118318"/>
            <a:ext cx="491705" cy="8591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0</a:t>
            </a:r>
            <a:r>
              <a:rPr lang="en-US" altLang="ko-KR" dirty="0">
                <a:solidFill>
                  <a:srgbClr val="40404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Light" panose="02000403000000020004" pitchFamily="2" charset="-127"/>
              </a:rPr>
              <a:t>1</a:t>
            </a:r>
            <a:endParaRPr lang="ko-KR" altLang="en-US" sz="2400" dirty="0">
              <a:latin typeface="KoPub돋움체 Bold" panose="00000800000000000000" pitchFamily="2" charset="-127"/>
              <a:ea typeface="KoPub돋움체 Bold" panose="00000800000000000000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027CD5-61D1-C9AD-DF7D-C9AF183B8AC3}"/>
              </a:ext>
            </a:extLst>
          </p:cNvPr>
          <p:cNvSpPr txBox="1"/>
          <p:nvPr/>
        </p:nvSpPr>
        <p:spPr>
          <a:xfrm>
            <a:off x="2434994" y="962197"/>
            <a:ext cx="709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하나의 로그인 인증 정보로 여러 시스템에 접근 가능한 인증 서비스의 중앙집중화 및 통합인증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(SSO) 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기술을 바탕으로 빠르고 간편한 로그인을 제공합니다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0F571-013C-B9B0-174A-015E55D84FE6}"/>
              </a:ext>
            </a:extLst>
          </p:cNvPr>
          <p:cNvSpPr txBox="1"/>
          <p:nvPr/>
        </p:nvSpPr>
        <p:spPr>
          <a:xfrm>
            <a:off x="377684" y="926547"/>
            <a:ext cx="2296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통합 인증서버 솔루션</a:t>
            </a:r>
            <a:endParaRPr lang="en-US" altLang="ko-KR" sz="1600" dirty="0">
              <a:latin typeface="KoPub돋움체 Bold" panose="00000800000000000000" pitchFamily="2" charset="-127"/>
              <a:ea typeface="KoPub돋움체 Bold" panose="00000800000000000000" pitchFamily="2" charset="-127"/>
              <a:cs typeface="Malgun Gothic Semilight" panose="020B0502040204020203" pitchFamily="50" charset="-127"/>
            </a:endParaRPr>
          </a:p>
          <a:p>
            <a:r>
              <a:rPr lang="en-US" altLang="ko-KR" sz="2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7400"/>
                </a:solidFill>
                <a:latin typeface="Montserrat Black" pitchFamily="2" charset="0"/>
                <a:ea typeface="에스코어 드림 7 ExtraBold" panose="020B0803030302020204" pitchFamily="34" charset="-127"/>
              </a:rPr>
              <a:t>Nauth</a:t>
            </a:r>
            <a:endParaRPr lang="ko-KR" altLang="en-US" sz="2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7400"/>
              </a:solidFill>
              <a:latin typeface="Montserrat Black" pitchFamily="2" charset="0"/>
              <a:ea typeface="에스코어 드림 7 ExtraBold" panose="020B0803030302020204" pitchFamily="34" charset="-127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A6967F9C-5FD0-4B02-CBCB-BC7A50B201F3}"/>
              </a:ext>
            </a:extLst>
          </p:cNvPr>
          <p:cNvSpPr/>
          <p:nvPr/>
        </p:nvSpPr>
        <p:spPr>
          <a:xfrm>
            <a:off x="7907562" y="2146552"/>
            <a:ext cx="1216800" cy="2019600"/>
          </a:xfrm>
          <a:prstGeom prst="roundRect">
            <a:avLst>
              <a:gd name="adj" fmla="val 8599"/>
            </a:avLst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27000" sx="99000" sy="9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234953D2-54AB-E587-1434-74DCF751C8DA}"/>
              </a:ext>
            </a:extLst>
          </p:cNvPr>
          <p:cNvSpPr/>
          <p:nvPr/>
        </p:nvSpPr>
        <p:spPr>
          <a:xfrm>
            <a:off x="6549705" y="2146552"/>
            <a:ext cx="1217663" cy="2018230"/>
          </a:xfrm>
          <a:prstGeom prst="roundRect">
            <a:avLst>
              <a:gd name="adj" fmla="val 8599"/>
            </a:avLst>
          </a:prstGeom>
          <a:solidFill>
            <a:schemeClr val="bg1"/>
          </a:solidFill>
          <a:ln>
            <a:noFill/>
          </a:ln>
          <a:effectLst>
            <a:outerShdw blurRad="127000" sx="99000" sy="9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6061725-4916-9FED-8B70-C8E702C7502D}"/>
              </a:ext>
            </a:extLst>
          </p:cNvPr>
          <p:cNvSpPr/>
          <p:nvPr/>
        </p:nvSpPr>
        <p:spPr>
          <a:xfrm>
            <a:off x="6549705" y="4327424"/>
            <a:ext cx="1217663" cy="2018230"/>
          </a:xfrm>
          <a:prstGeom prst="roundRect">
            <a:avLst>
              <a:gd name="adj" fmla="val 8599"/>
            </a:avLst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27000" sx="99000" sy="9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F772C1AF-BA6C-F154-83B0-6547D878AF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0"/>
          <a:stretch/>
        </p:blipFill>
        <p:spPr>
          <a:xfrm>
            <a:off x="6611262" y="2178491"/>
            <a:ext cx="1096461" cy="1954159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862E4D0-2595-440A-1223-6839466B20AF}"/>
              </a:ext>
            </a:extLst>
          </p:cNvPr>
          <p:cNvSpPr/>
          <p:nvPr/>
        </p:nvSpPr>
        <p:spPr>
          <a:xfrm>
            <a:off x="7906699" y="4327424"/>
            <a:ext cx="1217663" cy="2018230"/>
          </a:xfrm>
          <a:prstGeom prst="roundRect">
            <a:avLst>
              <a:gd name="adj" fmla="val 8599"/>
            </a:avLst>
          </a:prstGeom>
          <a:solidFill>
            <a:schemeClr val="bg1"/>
          </a:solidFill>
          <a:ln>
            <a:noFill/>
          </a:ln>
          <a:effectLst>
            <a:outerShdw blurRad="127000" sx="99000" sy="9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726F9B8E-1CE7-74CC-ACC4-450665FEB1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r="4740" b="20203"/>
          <a:stretch/>
        </p:blipFill>
        <p:spPr>
          <a:xfrm>
            <a:off x="7947818" y="4375656"/>
            <a:ext cx="1135424" cy="1920149"/>
          </a:xfrm>
          <a:prstGeom prst="rect">
            <a:avLst/>
          </a:prstGeom>
        </p:spPr>
      </p:pic>
      <p:sp>
        <p:nvSpPr>
          <p:cNvPr id="23" name="제목 22">
            <a:extLst>
              <a:ext uri="{FF2B5EF4-FFF2-40B4-BE49-F238E27FC236}">
                <a16:creationId xmlns:a16="http://schemas.microsoft.com/office/drawing/2014/main" id="{58AF612B-85A9-5F1F-7564-4D8F58B1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제품 소개</a:t>
            </a:r>
            <a:r>
              <a:rPr lang="en-US" altLang="ko-KR" dirty="0"/>
              <a:t>(1/3)</a:t>
            </a:r>
            <a:endParaRPr lang="ko-KR" altLang="en-US" dirty="0"/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5417B446-DE9F-17B1-C5DA-401E2FC6DF89}"/>
              </a:ext>
            </a:extLst>
          </p:cNvPr>
          <p:cNvSpPr/>
          <p:nvPr/>
        </p:nvSpPr>
        <p:spPr>
          <a:xfrm>
            <a:off x="377684" y="3064468"/>
            <a:ext cx="5143442" cy="877281"/>
          </a:xfrm>
          <a:prstGeom prst="roundRect">
            <a:avLst>
              <a:gd name="adj" fmla="val 1511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5FBD4807-759F-031D-F1C9-08C0C4A0A1F0}"/>
              </a:ext>
            </a:extLst>
          </p:cNvPr>
          <p:cNvSpPr/>
          <p:nvPr/>
        </p:nvSpPr>
        <p:spPr>
          <a:xfrm>
            <a:off x="1254978" y="3060569"/>
            <a:ext cx="3901584" cy="8681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err="1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소셜로그인과</a:t>
            </a:r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 본인인증을 결합하여</a:t>
            </a:r>
            <a:endParaRPr lang="en-US" altLang="ko-KR" sz="1200" dirty="0">
              <a:solidFill>
                <a:srgbClr val="40404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Light" panose="02000403000000020004" pitchFamily="2" charset="-127"/>
            </a:endParaRPr>
          </a:p>
          <a:p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간편 로그인 제공 및 검증된 </a:t>
            </a:r>
            <a:r>
              <a:rPr lang="ko-KR" altLang="en-US" sz="16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니즈고객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 확보</a:t>
            </a: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E286E7AC-A9DF-0348-E098-5E9B719C1C74}"/>
              </a:ext>
            </a:extLst>
          </p:cNvPr>
          <p:cNvSpPr/>
          <p:nvPr/>
        </p:nvSpPr>
        <p:spPr>
          <a:xfrm>
            <a:off x="605153" y="3045418"/>
            <a:ext cx="491705" cy="8591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0</a:t>
            </a:r>
            <a:r>
              <a:rPr lang="en-US" altLang="ko-KR" dirty="0">
                <a:solidFill>
                  <a:srgbClr val="40404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Light" panose="02000403000000020004" pitchFamily="2" charset="-127"/>
              </a:rPr>
              <a:t>2</a:t>
            </a:r>
            <a:endParaRPr lang="ko-KR" altLang="en-US" sz="2400" dirty="0">
              <a:latin typeface="KoPub돋움체 Bold" panose="00000800000000000000" pitchFamily="2" charset="-127"/>
              <a:ea typeface="KoPub돋움체 Bold" panose="00000800000000000000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EF023D74-B504-F578-34B0-09BC4388EA6E}"/>
              </a:ext>
            </a:extLst>
          </p:cNvPr>
          <p:cNvSpPr/>
          <p:nvPr/>
        </p:nvSpPr>
        <p:spPr>
          <a:xfrm>
            <a:off x="377684" y="3991568"/>
            <a:ext cx="5143442" cy="877281"/>
          </a:xfrm>
          <a:prstGeom prst="roundRect">
            <a:avLst>
              <a:gd name="adj" fmla="val 15114"/>
            </a:avLst>
          </a:prstGeom>
          <a:solidFill>
            <a:srgbClr val="F6E2C8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173A8069-EE23-0EDD-D912-324AEA76998F}"/>
              </a:ext>
            </a:extLst>
          </p:cNvPr>
          <p:cNvSpPr/>
          <p:nvPr/>
        </p:nvSpPr>
        <p:spPr>
          <a:xfrm>
            <a:off x="1254978" y="3987669"/>
            <a:ext cx="3901584" cy="8681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빠르고 자연스러운 접근이 가능한</a:t>
            </a:r>
            <a:endParaRPr lang="en-US" altLang="ko-KR" sz="1200" dirty="0">
              <a:solidFill>
                <a:srgbClr val="40404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Light" panose="02000403000000020004" pitchFamily="2" charset="-127"/>
            </a:endParaRPr>
          </a:p>
          <a:p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생체인증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(FACE ID/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지문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로그인</a:t>
            </a: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851609D5-638E-FB03-63BC-C9CA3C4BAC65}"/>
              </a:ext>
            </a:extLst>
          </p:cNvPr>
          <p:cNvSpPr/>
          <p:nvPr/>
        </p:nvSpPr>
        <p:spPr>
          <a:xfrm>
            <a:off x="605153" y="3972518"/>
            <a:ext cx="491705" cy="8591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0</a:t>
            </a:r>
            <a:r>
              <a:rPr lang="en-US" altLang="ko-KR" dirty="0">
                <a:solidFill>
                  <a:srgbClr val="40404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Light" panose="02000403000000020004" pitchFamily="2" charset="-127"/>
              </a:rPr>
              <a:t>3</a:t>
            </a:r>
            <a:endParaRPr lang="ko-KR" altLang="en-US" sz="2400" dirty="0">
              <a:latin typeface="KoPub돋움체 Bold" panose="00000800000000000000" pitchFamily="2" charset="-127"/>
              <a:ea typeface="KoPub돋움체 Bold" panose="00000800000000000000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60298B93-F645-2916-75AD-3B94DF9BB1B3}"/>
              </a:ext>
            </a:extLst>
          </p:cNvPr>
          <p:cNvSpPr/>
          <p:nvPr/>
        </p:nvSpPr>
        <p:spPr>
          <a:xfrm>
            <a:off x="377684" y="4944068"/>
            <a:ext cx="5143442" cy="877281"/>
          </a:xfrm>
          <a:prstGeom prst="roundRect">
            <a:avLst>
              <a:gd name="adj" fmla="val 1511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05463683-E8F5-503B-EB4B-B6572A84B97F}"/>
              </a:ext>
            </a:extLst>
          </p:cNvPr>
          <p:cNvSpPr/>
          <p:nvPr/>
        </p:nvSpPr>
        <p:spPr>
          <a:xfrm>
            <a:off x="1254978" y="4940169"/>
            <a:ext cx="3901584" cy="8681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물리적인 터치로 보안성이 강한 </a:t>
            </a:r>
          </a:p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QR/ PIN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번호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패턴 로그인</a:t>
            </a:r>
          </a:p>
        </p:txBody>
      </p:sp>
      <p:sp>
        <p:nvSpPr>
          <p:cNvPr id="85" name="사각형: 둥근 모서리 84">
            <a:extLst>
              <a:ext uri="{FF2B5EF4-FFF2-40B4-BE49-F238E27FC236}">
                <a16:creationId xmlns:a16="http://schemas.microsoft.com/office/drawing/2014/main" id="{B2C50476-091D-6A1C-A93F-3EEB7DF894B9}"/>
              </a:ext>
            </a:extLst>
          </p:cNvPr>
          <p:cNvSpPr/>
          <p:nvPr/>
        </p:nvSpPr>
        <p:spPr>
          <a:xfrm>
            <a:off x="605153" y="4925018"/>
            <a:ext cx="491705" cy="8591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0</a:t>
            </a:r>
            <a:r>
              <a:rPr lang="en-US" altLang="ko-KR" dirty="0">
                <a:solidFill>
                  <a:srgbClr val="40404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Light" panose="02000403000000020004" pitchFamily="2" charset="-127"/>
              </a:rPr>
              <a:t>4</a:t>
            </a:r>
            <a:endParaRPr lang="ko-KR" altLang="en-US" sz="2400" dirty="0">
              <a:latin typeface="KoPub돋움체 Bold" panose="00000800000000000000" pitchFamily="2" charset="-127"/>
              <a:ea typeface="KoPub돋움체 Bold" panose="00000800000000000000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854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:a16="http://schemas.microsoft.com/office/drawing/2014/main" id="{2243E591-C4F2-4AA3-E02B-28FAB2D113CF}"/>
              </a:ext>
            </a:extLst>
          </p:cNvPr>
          <p:cNvSpPr/>
          <p:nvPr/>
        </p:nvSpPr>
        <p:spPr>
          <a:xfrm>
            <a:off x="0" y="1814286"/>
            <a:ext cx="9906000" cy="5043714"/>
          </a:xfrm>
          <a:prstGeom prst="rect">
            <a:avLst/>
          </a:prstGeom>
          <a:solidFill>
            <a:srgbClr val="E9E9E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B03F838F-AB3A-6B86-DF57-B8620496609A}"/>
              </a:ext>
            </a:extLst>
          </p:cNvPr>
          <p:cNvSpPr/>
          <p:nvPr/>
        </p:nvSpPr>
        <p:spPr>
          <a:xfrm>
            <a:off x="4113279" y="2217141"/>
            <a:ext cx="5411102" cy="3255947"/>
          </a:xfrm>
          <a:prstGeom prst="roundRect">
            <a:avLst>
              <a:gd name="adj" fmla="val 4096"/>
            </a:avLst>
          </a:prstGeom>
          <a:solidFill>
            <a:srgbClr val="FF7C05">
              <a:alpha val="14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6" name="직각 삼각형 35"/>
          <p:cNvSpPr/>
          <p:nvPr/>
        </p:nvSpPr>
        <p:spPr>
          <a:xfrm rot="5400000" flipV="1">
            <a:off x="3963263" y="2454250"/>
            <a:ext cx="165012" cy="174053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2145" y="3768914"/>
            <a:ext cx="1523623" cy="46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err="1"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InsuTok</a:t>
            </a:r>
            <a:r>
              <a:rPr lang="ko-KR" altLang="en-US" dirty="0"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엔진</a:t>
            </a:r>
            <a:endParaRPr lang="en-US" altLang="ko-KR" dirty="0">
              <a:latin typeface="KoPub돋움체 Bold" panose="00000800000000000000" pitchFamily="2" charset="-127"/>
              <a:ea typeface="KoPub돋움체 Bold" panose="00000800000000000000" pitchFamily="2" charset="-127"/>
              <a:cs typeface="Malgun Gothic Semilight" panose="020B0502040204020203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279724" y="2316237"/>
            <a:ext cx="1586420" cy="1512000"/>
            <a:chOff x="340034" y="2735823"/>
            <a:chExt cx="1586420" cy="1512000"/>
          </a:xfrm>
        </p:grpSpPr>
        <p:sp>
          <p:nvSpPr>
            <p:cNvPr id="4" name="타원 3"/>
            <p:cNvSpPr/>
            <p:nvPr/>
          </p:nvSpPr>
          <p:spPr>
            <a:xfrm>
              <a:off x="375546" y="2735823"/>
              <a:ext cx="1512000" cy="151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0034" y="3377998"/>
              <a:ext cx="158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HTML5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표준에 따른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  <a:p>
              <a:pPr algn="ctr"/>
              <a:r>
                <a:rPr lang="ko-KR" altLang="en-US" sz="1000" dirty="0" err="1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챗봇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 </a:t>
              </a:r>
              <a:r>
                <a:rPr lang="ko-KR" altLang="en-US" sz="1000" dirty="0" err="1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푸레임내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  <a:p>
              <a:pPr algn="ctr"/>
              <a:r>
                <a:rPr lang="ko-KR" altLang="en-US" sz="1000" dirty="0" err="1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기술적용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 가능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987" y="2942971"/>
              <a:ext cx="1508597" cy="38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Malgun Gothic Semilight" panose="020B0502040204020203" pitchFamily="50" charset="-127"/>
                </a:rPr>
                <a:t>HTML5</a:t>
              </a:r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506027" y="3295119"/>
              <a:ext cx="1287262" cy="26633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381769" y="2316237"/>
            <a:ext cx="1586420" cy="1512000"/>
            <a:chOff x="340034" y="2735823"/>
            <a:chExt cx="1586420" cy="1512000"/>
          </a:xfrm>
        </p:grpSpPr>
        <p:sp>
          <p:nvSpPr>
            <p:cNvPr id="17" name="타원 16"/>
            <p:cNvSpPr/>
            <p:nvPr/>
          </p:nvSpPr>
          <p:spPr>
            <a:xfrm>
              <a:off x="375546" y="2735823"/>
              <a:ext cx="1512000" cy="15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0034" y="3377998"/>
              <a:ext cx="158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err="1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임시기록이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 필요한 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내용들은 </a:t>
              </a:r>
              <a:r>
                <a:rPr lang="en-US" altLang="ko-KR" sz="1000" dirty="0" err="1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InMemory</a:t>
              </a:r>
              <a:r>
                <a:rPr lang="en-US" altLang="ko-KR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 DB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사용으로 속도 향상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361" y="2942971"/>
              <a:ext cx="1508597" cy="38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 err="1">
                  <a:latin typeface="KoPub돋움체 Bold" panose="00000800000000000000" pitchFamily="2" charset="-127"/>
                  <a:ea typeface="KoPub돋움체 Bold" panose="00000800000000000000" pitchFamily="2" charset="-127"/>
                  <a:cs typeface="Malgun Gothic Semilight" panose="020B0502040204020203" pitchFamily="50" charset="-127"/>
                </a:rPr>
                <a:t>InMemory</a:t>
              </a:r>
              <a:r>
                <a:rPr lang="en-US" altLang="ko-KR" sz="1400" dirty="0">
                  <a:latin typeface="KoPub돋움체 Bold" panose="00000800000000000000" pitchFamily="2" charset="-127"/>
                  <a:ea typeface="KoPub돋움체 Bold" panose="00000800000000000000" pitchFamily="2" charset="-127"/>
                  <a:cs typeface="Malgun Gothic Semilight" panose="020B0502040204020203" pitchFamily="50" charset="-127"/>
                </a:rPr>
                <a:t> DB</a:t>
              </a: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506027" y="3295119"/>
              <a:ext cx="1287262" cy="26633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2279724" y="4231080"/>
            <a:ext cx="1586420" cy="1512000"/>
            <a:chOff x="340034" y="2735823"/>
            <a:chExt cx="1586420" cy="1512000"/>
          </a:xfrm>
        </p:grpSpPr>
        <p:sp>
          <p:nvSpPr>
            <p:cNvPr id="22" name="타원 21"/>
            <p:cNvSpPr/>
            <p:nvPr/>
          </p:nvSpPr>
          <p:spPr>
            <a:xfrm>
              <a:off x="375546" y="2735823"/>
              <a:ext cx="1512000" cy="15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0034" y="3377998"/>
              <a:ext cx="158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고객이 </a:t>
              </a:r>
              <a:r>
                <a:rPr lang="ko-KR" altLang="en-US" sz="1000" dirty="0" err="1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청약완료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 후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  <a:p>
              <a:pPr algn="ctr"/>
              <a:r>
                <a:rPr lang="ko-KR" altLang="en-US" sz="1000" dirty="0" err="1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새창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 혹은 독창 내에서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확인 가능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8361" y="2942971"/>
              <a:ext cx="1508597" cy="38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latin typeface="KoPub돋움체 Bold" panose="00000800000000000000" pitchFamily="2" charset="-127"/>
                  <a:ea typeface="KoPub돋움체 Bold" panose="00000800000000000000" pitchFamily="2" charset="-127"/>
                  <a:cs typeface="Malgun Gothic Semilight" panose="020B0502040204020203" pitchFamily="50" charset="-127"/>
                </a:rPr>
                <a:t>PDF API</a:t>
              </a: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506027" y="3295119"/>
              <a:ext cx="1287262" cy="26633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381769" y="4231080"/>
            <a:ext cx="1586420" cy="1512000"/>
            <a:chOff x="340034" y="2735823"/>
            <a:chExt cx="1586420" cy="1512000"/>
          </a:xfrm>
        </p:grpSpPr>
        <p:sp>
          <p:nvSpPr>
            <p:cNvPr id="27" name="타원 26"/>
            <p:cNvSpPr/>
            <p:nvPr/>
          </p:nvSpPr>
          <p:spPr>
            <a:xfrm>
              <a:off x="375546" y="2735823"/>
              <a:ext cx="1512000" cy="1512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0034" y="3377998"/>
              <a:ext cx="1586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Spring Boot CLI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구성을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통해 </a:t>
              </a:r>
              <a:r>
                <a:rPr lang="en-US" altLang="ko-KR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Web Socket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적용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하여 </a:t>
              </a:r>
              <a:r>
                <a:rPr lang="ko-KR" altLang="en-US" sz="1000" dirty="0" err="1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데이타전송</a:t>
              </a:r>
              <a:r>
                <a:rPr lang="ko-KR" altLang="en-US" sz="100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  <a:cs typeface="Malgun Gothic Semilight" panose="020B0502040204020203" pitchFamily="50" charset="-127"/>
                </a:rPr>
                <a:t> 구형</a:t>
              </a:r>
              <a:endParaRPr lang="en-US" altLang="ko-KR" sz="10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algun Gothic Semilight" panose="020B0502040204020203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0987" y="2942971"/>
              <a:ext cx="1508597" cy="38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Malgun Gothic Semilight" panose="020B0502040204020203" pitchFamily="50" charset="-127"/>
                </a:rPr>
                <a:t>Web Socket</a:t>
              </a:r>
            </a:p>
          </p:txBody>
        </p:sp>
        <p:cxnSp>
          <p:nvCxnSpPr>
            <p:cNvPr id="30" name="직선 연결선 29"/>
            <p:cNvCxnSpPr/>
            <p:nvPr/>
          </p:nvCxnSpPr>
          <p:spPr>
            <a:xfrm>
              <a:off x="506027" y="3295119"/>
              <a:ext cx="1287262" cy="26633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직사각형 34"/>
          <p:cNvSpPr/>
          <p:nvPr/>
        </p:nvSpPr>
        <p:spPr>
          <a:xfrm>
            <a:off x="3964437" y="2089438"/>
            <a:ext cx="2933422" cy="369332"/>
          </a:xfrm>
          <a:prstGeom prst="rect">
            <a:avLst/>
          </a:prstGeom>
          <a:solidFill>
            <a:srgbClr val="F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6091" y="5627751"/>
            <a:ext cx="447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상품 접근성에 기반한 </a:t>
            </a:r>
            <a:r>
              <a:rPr lang="ko-KR" altLang="en-US" sz="16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58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고객지향</a:t>
            </a:r>
            <a:r>
              <a:rPr lang="ko-KR" altLang="en-US" sz="14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화면 구조</a:t>
            </a:r>
            <a:endParaRPr lang="en-US" altLang="ko-KR" sz="14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33333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/>
            <a:r>
              <a:rPr lang="ko-KR" altLang="en-US" sz="14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설계옵션 선택 시 가이드메세지 활용하여 </a:t>
            </a:r>
            <a:r>
              <a:rPr lang="ko-KR" altLang="en-US" sz="16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58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설계 용이성 확보</a:t>
            </a:r>
            <a:endParaRPr lang="en-US" altLang="ko-KR" sz="14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FF580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7" name="양쪽 대괄호 36"/>
          <p:cNvSpPr/>
          <p:nvPr/>
        </p:nvSpPr>
        <p:spPr>
          <a:xfrm>
            <a:off x="4132795" y="5632819"/>
            <a:ext cx="5391586" cy="600855"/>
          </a:xfrm>
          <a:prstGeom prst="bracketPair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ED8B57E-61A9-9746-1A21-7C98172A6722}"/>
              </a:ext>
            </a:extLst>
          </p:cNvPr>
          <p:cNvGrpSpPr/>
          <p:nvPr/>
        </p:nvGrpSpPr>
        <p:grpSpPr>
          <a:xfrm>
            <a:off x="7703663" y="2544983"/>
            <a:ext cx="1498268" cy="2718894"/>
            <a:chOff x="778920" y="1612384"/>
            <a:chExt cx="1173623" cy="205903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53E7E2B-4219-0BDE-00BC-E7D38DE30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20" y="1612384"/>
              <a:ext cx="1173623" cy="2059032"/>
            </a:xfrm>
            <a:prstGeom prst="rect">
              <a:avLst/>
            </a:prstGeom>
            <a:effectLst/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06ADC3BB-3498-F8A8-52A6-67837AE4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60" y="1836937"/>
              <a:ext cx="902025" cy="1601096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F6661A0-4DA6-5E1C-1DE6-5A0C42FD9976}"/>
              </a:ext>
            </a:extLst>
          </p:cNvPr>
          <p:cNvGrpSpPr/>
          <p:nvPr/>
        </p:nvGrpSpPr>
        <p:grpSpPr>
          <a:xfrm>
            <a:off x="6056553" y="2575287"/>
            <a:ext cx="1498268" cy="2661392"/>
            <a:chOff x="1967855" y="1612384"/>
            <a:chExt cx="1173623" cy="2119050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31D50DE0-5744-90BC-66BE-C2A0C73A2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855" y="1612384"/>
              <a:ext cx="1173623" cy="2119050"/>
            </a:xfrm>
            <a:prstGeom prst="rect">
              <a:avLst/>
            </a:prstGeom>
            <a:effectLst/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5029A3CB-27A0-E434-9BDD-9775108B7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754" y="1842347"/>
              <a:ext cx="952874" cy="1587536"/>
            </a:xfrm>
            <a:prstGeom prst="rect">
              <a:avLst/>
            </a:prstGeom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660BF0B3-A85A-F345-0725-D61882D0F35A}"/>
              </a:ext>
            </a:extLst>
          </p:cNvPr>
          <p:cNvGrpSpPr/>
          <p:nvPr/>
        </p:nvGrpSpPr>
        <p:grpSpPr>
          <a:xfrm>
            <a:off x="4442754" y="2602484"/>
            <a:ext cx="1464957" cy="2661393"/>
            <a:chOff x="1427382" y="1498639"/>
            <a:chExt cx="1125247" cy="2301406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0DCB78DA-E237-0857-052C-C25E914FB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382" y="1498639"/>
              <a:ext cx="1125247" cy="2301406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0ECE2BB4-B431-4CB2-DF5E-E8C8D30CC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76" y="1751011"/>
              <a:ext cx="850002" cy="1778363"/>
            </a:xfrm>
            <a:prstGeom prst="rect">
              <a:avLst/>
            </a:prstGeom>
          </p:spPr>
        </p:pic>
      </p:grpSp>
      <p:sp>
        <p:nvSpPr>
          <p:cNvPr id="45" name="제목 44">
            <a:extLst>
              <a:ext uri="{FF2B5EF4-FFF2-40B4-BE49-F238E27FC236}">
                <a16:creationId xmlns:a16="http://schemas.microsoft.com/office/drawing/2014/main" id="{EDD7D3A4-0F28-A117-FB34-07767C1A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제품 소개</a:t>
            </a:r>
            <a:r>
              <a:rPr lang="en-US" altLang="ko-KR" dirty="0"/>
              <a:t>(2/3)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32795" y="2071809"/>
            <a:ext cx="2765063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자동답변이 가능한 </a:t>
            </a:r>
            <a:r>
              <a:rPr lang="en-US" altLang="ko-KR" sz="1400" dirty="0" err="1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InsuTok</a:t>
            </a:r>
            <a:r>
              <a:rPr lang="ko-KR" altLang="en-US" sz="14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엔진</a:t>
            </a:r>
            <a:endParaRPr lang="en-US" altLang="ko-KR" sz="14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Malgun Gothic Semilight" panose="020B0502040204020203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BC5E20-F8F5-F90D-43B0-CB333EEDC33F}"/>
              </a:ext>
            </a:extLst>
          </p:cNvPr>
          <p:cNvSpPr txBox="1"/>
          <p:nvPr/>
        </p:nvSpPr>
        <p:spPr>
          <a:xfrm>
            <a:off x="2612794" y="962257"/>
            <a:ext cx="691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챗봇형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보험청약솔루션은 고객과 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1:N(Bot)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이 실시간 커뮤니케이션을 통해 보험 상품 선택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설계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청약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결제까지 가능하게 한 시나리오형 </a:t>
            </a:r>
            <a:r>
              <a:rPr lang="en-US" altLang="ko-KR" sz="12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ChatBot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기반 솔루션으로 국내 유일의 특허 등록 솔루션입니다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AD4488-9B8E-CFB8-9217-C1C98FEF9EA8}"/>
              </a:ext>
            </a:extLst>
          </p:cNvPr>
          <p:cNvSpPr txBox="1"/>
          <p:nvPr/>
        </p:nvSpPr>
        <p:spPr>
          <a:xfrm>
            <a:off x="377684" y="926547"/>
            <a:ext cx="2296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챗봇형</a:t>
            </a:r>
            <a:r>
              <a:rPr lang="ko-KR" altLang="en-US" sz="1600" dirty="0"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 보험청약 솔루션</a:t>
            </a:r>
            <a:endParaRPr lang="en-US" altLang="ko-KR" sz="1600" dirty="0">
              <a:latin typeface="KoPub돋움체 Bold" panose="00000800000000000000" pitchFamily="2" charset="-127"/>
              <a:ea typeface="KoPub돋움체 Bold" panose="00000800000000000000" pitchFamily="2" charset="-127"/>
              <a:cs typeface="Malgun Gothic Semilight" panose="020B0502040204020203" pitchFamily="50" charset="-127"/>
            </a:endParaRPr>
          </a:p>
          <a:p>
            <a:r>
              <a:rPr lang="en-US" altLang="ko-KR" sz="28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7400"/>
                </a:solidFill>
                <a:latin typeface="Montserrat Black" pitchFamily="2" charset="0"/>
                <a:ea typeface="에스코어 드림 7 ExtraBold" panose="020B0803030302020204" pitchFamily="34" charset="-127"/>
              </a:rPr>
              <a:t>InsuTok</a:t>
            </a:r>
            <a:endParaRPr lang="ko-KR" altLang="en-US" sz="2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7400"/>
              </a:solidFill>
              <a:latin typeface="Montserrat Black" pitchFamily="2" charset="0"/>
              <a:ea typeface="에스코어 드림 7 ExtraBold" panose="020B08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538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09EC64CF-5DCF-FA06-C7A4-56AB38593B09}"/>
              </a:ext>
            </a:extLst>
          </p:cNvPr>
          <p:cNvSpPr/>
          <p:nvPr/>
        </p:nvSpPr>
        <p:spPr>
          <a:xfrm>
            <a:off x="0" y="1814286"/>
            <a:ext cx="9906000" cy="5043714"/>
          </a:xfrm>
          <a:prstGeom prst="rect">
            <a:avLst/>
          </a:prstGeom>
          <a:solidFill>
            <a:srgbClr val="E9E9E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6532A71B-AD79-79C5-EECE-DEB8E5F002BF}"/>
              </a:ext>
            </a:extLst>
          </p:cNvPr>
          <p:cNvSpPr/>
          <p:nvPr/>
        </p:nvSpPr>
        <p:spPr>
          <a:xfrm>
            <a:off x="5852527" y="2480506"/>
            <a:ext cx="3567264" cy="2174116"/>
          </a:xfrm>
          <a:prstGeom prst="roundRect">
            <a:avLst>
              <a:gd name="adj" fmla="val 8032"/>
            </a:avLst>
          </a:prstGeom>
          <a:solidFill>
            <a:schemeClr val="bg1"/>
          </a:solidFill>
          <a:ln>
            <a:noFill/>
          </a:ln>
          <a:effectLst>
            <a:outerShdw blurRad="292100" sx="99000" sy="9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00300" y="914401"/>
            <a:ext cx="701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복잡한 절차와 사용빈도가 적은 기능은 덜어내고 직원 근태관리를 위해 필요한 기능만을 갖춘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</a:t>
            </a:r>
          </a:p>
          <a:p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효율적인 근태관리를 위해 집중된 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HR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솔루션입니다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ko-KR" altLang="en-US" sz="12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33333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290" y="878691"/>
            <a:ext cx="2296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Saas</a:t>
            </a:r>
            <a:r>
              <a:rPr lang="ko-KR" altLang="en-US" sz="1600" dirty="0"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기반 </a:t>
            </a:r>
            <a:r>
              <a:rPr lang="en-US" altLang="ko-KR" sz="1600" dirty="0"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HR</a:t>
            </a:r>
            <a:r>
              <a:rPr lang="ko-KR" altLang="en-US" sz="1600" dirty="0">
                <a:latin typeface="KoPub돋움체 Bold" panose="00000800000000000000" pitchFamily="2" charset="-127"/>
                <a:ea typeface="KoPub돋움체 Bold" panose="00000800000000000000" pitchFamily="2" charset="-127"/>
                <a:cs typeface="Malgun Gothic Semilight" panose="020B0502040204020203" pitchFamily="50" charset="-127"/>
              </a:rPr>
              <a:t>솔루션</a:t>
            </a:r>
            <a:endParaRPr lang="en-US" altLang="ko-KR" sz="1600" dirty="0">
              <a:latin typeface="KoPub돋움체 Bold" panose="00000800000000000000" pitchFamily="2" charset="-127"/>
              <a:ea typeface="KoPub돋움체 Bold" panose="00000800000000000000" pitchFamily="2" charset="-127"/>
              <a:cs typeface="Malgun Gothic Semilight" panose="020B0502040204020203" pitchFamily="50" charset="-127"/>
            </a:endParaRPr>
          </a:p>
          <a:p>
            <a:r>
              <a:rPr lang="en-US" altLang="ko-KR" sz="2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100"/>
                </a:solidFill>
                <a:latin typeface="Montserrat Black" pitchFamily="2" charset="0"/>
                <a:ea typeface="에스코어 드림 7 ExtraBold" panose="020B0803030302020204" pitchFamily="34" charset="-127"/>
              </a:rPr>
              <a:t>Workday</a:t>
            </a:r>
            <a:endParaRPr lang="ko-KR" altLang="en-US" sz="2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100"/>
              </a:solidFill>
              <a:latin typeface="Montserrat Black" pitchFamily="2" charset="0"/>
              <a:ea typeface="에스코어 드림 7 ExtraBold" panose="020B0803030302020204" pitchFamily="34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0FCA6DC-63B7-D524-9BE4-1E431E6E9B95}"/>
              </a:ext>
            </a:extLst>
          </p:cNvPr>
          <p:cNvSpPr/>
          <p:nvPr/>
        </p:nvSpPr>
        <p:spPr>
          <a:xfrm>
            <a:off x="5565260" y="2641672"/>
            <a:ext cx="3665707" cy="2279650"/>
          </a:xfrm>
          <a:prstGeom prst="roundRect">
            <a:avLst>
              <a:gd name="adj" fmla="val 8032"/>
            </a:avLst>
          </a:prstGeom>
          <a:solidFill>
            <a:schemeClr val="bg1"/>
          </a:solidFill>
          <a:ln>
            <a:noFill/>
          </a:ln>
          <a:effectLst>
            <a:outerShdw blurRad="292100" sx="99000" sy="9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E26B57F-F382-F160-4BD5-B356134A7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58" y="2733432"/>
            <a:ext cx="3425110" cy="2096129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2370293-EFF9-0339-C131-3F0512AD75DB}"/>
              </a:ext>
            </a:extLst>
          </p:cNvPr>
          <p:cNvSpPr/>
          <p:nvPr/>
        </p:nvSpPr>
        <p:spPr>
          <a:xfrm>
            <a:off x="7975436" y="3729928"/>
            <a:ext cx="1110462" cy="2144075"/>
          </a:xfrm>
          <a:prstGeom prst="roundRect">
            <a:avLst>
              <a:gd name="adj" fmla="val 859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27000" sx="99000" sy="99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0F731A12-C78A-83B9-D035-B9314013833E}"/>
              </a:ext>
            </a:extLst>
          </p:cNvPr>
          <p:cNvSpPr/>
          <p:nvPr/>
        </p:nvSpPr>
        <p:spPr>
          <a:xfrm>
            <a:off x="377684" y="2137368"/>
            <a:ext cx="4778878" cy="877281"/>
          </a:xfrm>
          <a:prstGeom prst="roundRect">
            <a:avLst>
              <a:gd name="adj" fmla="val 15114"/>
            </a:avLst>
          </a:prstGeom>
          <a:solidFill>
            <a:srgbClr val="E28100">
              <a:alpha val="17647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D53CB949-37F0-8BE5-A8D4-EB650908B4E0}"/>
              </a:ext>
            </a:extLst>
          </p:cNvPr>
          <p:cNvSpPr/>
          <p:nvPr/>
        </p:nvSpPr>
        <p:spPr>
          <a:xfrm>
            <a:off x="1254978" y="2133469"/>
            <a:ext cx="3901584" cy="8681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FACE ID, </a:t>
            </a:r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지문</a:t>
            </a:r>
            <a:r>
              <a:rPr lang="en-US" altLang="ko-KR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, SNS</a:t>
            </a:r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로그인 등 </a:t>
            </a:r>
            <a:endParaRPr lang="en-US" altLang="ko-KR" sz="1200" dirty="0">
              <a:solidFill>
                <a:srgbClr val="40404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Light" panose="02000403000000020004" pitchFamily="2" charset="-127"/>
            </a:endParaRPr>
          </a:p>
          <a:p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등록된 간편인증으로 손쉽게 로그인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2301F8DB-0AE0-FC5E-6983-BE77A5376142}"/>
              </a:ext>
            </a:extLst>
          </p:cNvPr>
          <p:cNvSpPr/>
          <p:nvPr/>
        </p:nvSpPr>
        <p:spPr>
          <a:xfrm>
            <a:off x="605153" y="2118318"/>
            <a:ext cx="491705" cy="8591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0</a:t>
            </a:r>
            <a:r>
              <a:rPr lang="en-US" altLang="ko-KR" dirty="0">
                <a:solidFill>
                  <a:srgbClr val="40404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Light" panose="02000403000000020004" pitchFamily="2" charset="-127"/>
              </a:rPr>
              <a:t>1</a:t>
            </a:r>
            <a:endParaRPr lang="ko-KR" altLang="en-US" sz="2400" dirty="0">
              <a:latin typeface="KoPub돋움체 Bold" panose="00000800000000000000" pitchFamily="2" charset="-127"/>
              <a:ea typeface="KoPub돋움체 Bold" panose="00000800000000000000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319EEC50-8E44-2FFA-CD82-4348D933C93F}"/>
              </a:ext>
            </a:extLst>
          </p:cNvPr>
          <p:cNvSpPr/>
          <p:nvPr/>
        </p:nvSpPr>
        <p:spPr>
          <a:xfrm>
            <a:off x="377684" y="3064468"/>
            <a:ext cx="5143442" cy="877281"/>
          </a:xfrm>
          <a:prstGeom prst="roundRect">
            <a:avLst>
              <a:gd name="adj" fmla="val 1511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84F978CD-121A-787E-F8FA-8EA8AC56B597}"/>
              </a:ext>
            </a:extLst>
          </p:cNvPr>
          <p:cNvSpPr/>
          <p:nvPr/>
        </p:nvSpPr>
        <p:spPr>
          <a:xfrm>
            <a:off x="1254978" y="3060569"/>
            <a:ext cx="3901584" cy="8681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SI</a:t>
            </a:r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프로젝트별</a:t>
            </a:r>
            <a:r>
              <a:rPr lang="en-US" altLang="ko-KR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지점별 수월한 근태관리를 위한 </a:t>
            </a:r>
            <a:endParaRPr lang="en-US" altLang="ko-KR" sz="1200" dirty="0">
              <a:solidFill>
                <a:srgbClr val="40404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Light" panose="02000403000000020004" pitchFamily="2" charset="-127"/>
            </a:endParaRPr>
          </a:p>
          <a:p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GPS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위치 기반 출퇴근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092F28BE-DBD3-A29D-76CB-7DE0040AAF64}"/>
              </a:ext>
            </a:extLst>
          </p:cNvPr>
          <p:cNvSpPr/>
          <p:nvPr/>
        </p:nvSpPr>
        <p:spPr>
          <a:xfrm>
            <a:off x="605153" y="3045418"/>
            <a:ext cx="491705" cy="8591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0</a:t>
            </a:r>
            <a:r>
              <a:rPr lang="en-US" altLang="ko-KR" dirty="0">
                <a:solidFill>
                  <a:srgbClr val="40404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Light" panose="02000403000000020004" pitchFamily="2" charset="-127"/>
              </a:rPr>
              <a:t>2</a:t>
            </a:r>
            <a:endParaRPr lang="ko-KR" altLang="en-US" sz="2400" dirty="0">
              <a:latin typeface="KoPub돋움체 Bold" panose="00000800000000000000" pitchFamily="2" charset="-127"/>
              <a:ea typeface="KoPub돋움체 Bold" panose="00000800000000000000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F3DF7578-9029-85EF-8A97-81BF6270A997}"/>
              </a:ext>
            </a:extLst>
          </p:cNvPr>
          <p:cNvSpPr/>
          <p:nvPr/>
        </p:nvSpPr>
        <p:spPr>
          <a:xfrm>
            <a:off x="377684" y="3991568"/>
            <a:ext cx="4778878" cy="877281"/>
          </a:xfrm>
          <a:prstGeom prst="roundRect">
            <a:avLst>
              <a:gd name="adj" fmla="val 15114"/>
            </a:avLst>
          </a:prstGeom>
          <a:solidFill>
            <a:srgbClr val="F6E2C8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26382E57-80AB-5ECC-F127-BE2A4C5E8691}"/>
              </a:ext>
            </a:extLst>
          </p:cNvPr>
          <p:cNvSpPr/>
          <p:nvPr/>
        </p:nvSpPr>
        <p:spPr>
          <a:xfrm>
            <a:off x="1254978" y="3987669"/>
            <a:ext cx="3901584" cy="8681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휴가</a:t>
            </a:r>
            <a:r>
              <a:rPr lang="en-US" altLang="ko-KR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추가근무 등 근태와 복지혜택까지</a:t>
            </a:r>
            <a:endParaRPr lang="en-US" altLang="ko-KR" sz="1200" dirty="0">
              <a:solidFill>
                <a:srgbClr val="40404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Light" panose="02000403000000020004" pitchFamily="2" charset="-127"/>
            </a:endParaRPr>
          </a:p>
          <a:p>
            <a:r>
              <a:rPr lang="ko-KR" altLang="en-US" sz="16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워크데이로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 한번에 신청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8F144DBD-ED79-63EC-9DA4-6E008D949F32}"/>
              </a:ext>
            </a:extLst>
          </p:cNvPr>
          <p:cNvSpPr/>
          <p:nvPr/>
        </p:nvSpPr>
        <p:spPr>
          <a:xfrm>
            <a:off x="605153" y="3972518"/>
            <a:ext cx="491705" cy="8591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0</a:t>
            </a:r>
            <a:r>
              <a:rPr lang="en-US" altLang="ko-KR" dirty="0">
                <a:solidFill>
                  <a:srgbClr val="40404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Light" panose="02000403000000020004" pitchFamily="2" charset="-127"/>
              </a:rPr>
              <a:t>3</a:t>
            </a:r>
            <a:endParaRPr lang="ko-KR" altLang="en-US" sz="2400" dirty="0">
              <a:latin typeface="KoPub돋움체 Bold" panose="00000800000000000000" pitchFamily="2" charset="-127"/>
              <a:ea typeface="KoPub돋움체 Bold" panose="00000800000000000000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E994F51A-6381-2A09-F3EC-828E5BD8B08D}"/>
              </a:ext>
            </a:extLst>
          </p:cNvPr>
          <p:cNvSpPr/>
          <p:nvPr/>
        </p:nvSpPr>
        <p:spPr>
          <a:xfrm>
            <a:off x="377684" y="4944068"/>
            <a:ext cx="5143442" cy="877281"/>
          </a:xfrm>
          <a:prstGeom prst="roundRect">
            <a:avLst>
              <a:gd name="adj" fmla="val 1511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FF5A03E-57AC-609E-455F-F977A698FC35}"/>
              </a:ext>
            </a:extLst>
          </p:cNvPr>
          <p:cNvSpPr/>
          <p:nvPr/>
        </p:nvSpPr>
        <p:spPr>
          <a:xfrm>
            <a:off x="1254978" y="4940169"/>
            <a:ext cx="3901584" cy="8681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기업마다 다른 근태정책을 위해</a:t>
            </a:r>
            <a:endParaRPr lang="en-US" altLang="ko-KR" sz="1200" dirty="0">
              <a:solidFill>
                <a:srgbClr val="40404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Light" panose="02000403000000020004" pitchFamily="2" charset="-127"/>
            </a:endParaRPr>
          </a:p>
          <a:p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66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Medium" panose="02000603000000020004" pitchFamily="2" charset="-127"/>
              </a:rPr>
              <a:t>커스터마이징 가능한 관리자시스템 제공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F730FA84-FBF6-CB2B-94D1-9C184B1413BB}"/>
              </a:ext>
            </a:extLst>
          </p:cNvPr>
          <p:cNvSpPr/>
          <p:nvPr/>
        </p:nvSpPr>
        <p:spPr>
          <a:xfrm>
            <a:off x="605153" y="4925018"/>
            <a:ext cx="491705" cy="8591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40404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Light" panose="02000403000000020004" pitchFamily="2" charset="-127"/>
              </a:rPr>
              <a:t>0</a:t>
            </a:r>
            <a:r>
              <a:rPr lang="en-US" altLang="ko-KR" dirty="0">
                <a:solidFill>
                  <a:srgbClr val="40404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Light" panose="02000403000000020004" pitchFamily="2" charset="-127"/>
              </a:rPr>
              <a:t>4</a:t>
            </a:r>
            <a:endParaRPr lang="ko-KR" altLang="en-US" sz="2400" dirty="0">
              <a:latin typeface="KoPub돋움체 Bold" panose="00000800000000000000" pitchFamily="2" charset="-127"/>
              <a:ea typeface="KoPub돋움체 Bold" panose="00000800000000000000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43" name="제목 42">
            <a:extLst>
              <a:ext uri="{FF2B5EF4-FFF2-40B4-BE49-F238E27FC236}">
                <a16:creationId xmlns:a16="http://schemas.microsoft.com/office/drawing/2014/main" id="{AA422E67-B90B-8A95-88BA-0F6E88EE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제품 소개 </a:t>
            </a:r>
            <a:r>
              <a:rPr lang="en-US" altLang="ko-KR" dirty="0"/>
              <a:t>(3/3)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8625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모서리가 둥근 직사각형 134">
            <a:extLst>
              <a:ext uri="{FF2B5EF4-FFF2-40B4-BE49-F238E27FC236}">
                <a16:creationId xmlns:a16="http://schemas.microsoft.com/office/drawing/2014/main" id="{B8482D86-01A4-5FFA-8F21-B9B56F835978}"/>
              </a:ext>
            </a:extLst>
          </p:cNvPr>
          <p:cNvSpPr/>
          <p:nvPr/>
        </p:nvSpPr>
        <p:spPr>
          <a:xfrm>
            <a:off x="2151414" y="4956549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모서리가 둥근 직사각형 134">
            <a:extLst>
              <a:ext uri="{FF2B5EF4-FFF2-40B4-BE49-F238E27FC236}">
                <a16:creationId xmlns:a16="http://schemas.microsoft.com/office/drawing/2014/main" id="{BCF1B09A-2875-7754-4DE0-3BCAD97CEB5A}"/>
              </a:ext>
            </a:extLst>
          </p:cNvPr>
          <p:cNvSpPr/>
          <p:nvPr/>
        </p:nvSpPr>
        <p:spPr>
          <a:xfrm>
            <a:off x="3982918" y="4956375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모서리가 둥근 직사각형 134">
            <a:extLst>
              <a:ext uri="{FF2B5EF4-FFF2-40B4-BE49-F238E27FC236}">
                <a16:creationId xmlns:a16="http://schemas.microsoft.com/office/drawing/2014/main" id="{9078108E-5806-4B6D-DD7C-7682BE0DC83C}"/>
              </a:ext>
            </a:extLst>
          </p:cNvPr>
          <p:cNvSpPr/>
          <p:nvPr/>
        </p:nvSpPr>
        <p:spPr>
          <a:xfrm>
            <a:off x="5811767" y="4948554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모서리가 둥근 직사각형 134">
            <a:extLst>
              <a:ext uri="{FF2B5EF4-FFF2-40B4-BE49-F238E27FC236}">
                <a16:creationId xmlns:a16="http://schemas.microsoft.com/office/drawing/2014/main" id="{C89D9EA7-0908-46FD-AD13-F826CF18D4FB}"/>
              </a:ext>
            </a:extLst>
          </p:cNvPr>
          <p:cNvSpPr/>
          <p:nvPr/>
        </p:nvSpPr>
        <p:spPr>
          <a:xfrm>
            <a:off x="7660026" y="4948554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모서리가 둥근 직사각형 134">
            <a:extLst>
              <a:ext uri="{FF2B5EF4-FFF2-40B4-BE49-F238E27FC236}">
                <a16:creationId xmlns:a16="http://schemas.microsoft.com/office/drawing/2014/main" id="{5E8DD34C-2D00-5C3C-4A01-82C037C5318D}"/>
              </a:ext>
            </a:extLst>
          </p:cNvPr>
          <p:cNvSpPr/>
          <p:nvPr/>
        </p:nvSpPr>
        <p:spPr>
          <a:xfrm>
            <a:off x="2155881" y="5595987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모서리가 둥근 직사각형 134">
            <a:extLst>
              <a:ext uri="{FF2B5EF4-FFF2-40B4-BE49-F238E27FC236}">
                <a16:creationId xmlns:a16="http://schemas.microsoft.com/office/drawing/2014/main" id="{F270A20C-4BFF-D343-7392-ECE2D5C79BBC}"/>
              </a:ext>
            </a:extLst>
          </p:cNvPr>
          <p:cNvSpPr/>
          <p:nvPr/>
        </p:nvSpPr>
        <p:spPr>
          <a:xfrm>
            <a:off x="3987385" y="5595813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모서리가 둥근 직사각형 134">
            <a:extLst>
              <a:ext uri="{FF2B5EF4-FFF2-40B4-BE49-F238E27FC236}">
                <a16:creationId xmlns:a16="http://schemas.microsoft.com/office/drawing/2014/main" id="{ADB3F710-CE0A-10E1-4608-9DAB153600EE}"/>
              </a:ext>
            </a:extLst>
          </p:cNvPr>
          <p:cNvSpPr/>
          <p:nvPr/>
        </p:nvSpPr>
        <p:spPr>
          <a:xfrm>
            <a:off x="5816234" y="5587992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모서리가 둥근 직사각형 134">
            <a:extLst>
              <a:ext uri="{FF2B5EF4-FFF2-40B4-BE49-F238E27FC236}">
                <a16:creationId xmlns:a16="http://schemas.microsoft.com/office/drawing/2014/main" id="{F418ACC2-6198-F7DC-838C-AEC3CB78427C}"/>
              </a:ext>
            </a:extLst>
          </p:cNvPr>
          <p:cNvSpPr/>
          <p:nvPr/>
        </p:nvSpPr>
        <p:spPr>
          <a:xfrm>
            <a:off x="7664493" y="5587992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2029344-2DA2-4C54-B68B-397912D4D8D4}"/>
              </a:ext>
            </a:extLst>
          </p:cNvPr>
          <p:cNvGrpSpPr/>
          <p:nvPr/>
        </p:nvGrpSpPr>
        <p:grpSpPr>
          <a:xfrm>
            <a:off x="383976" y="2455402"/>
            <a:ext cx="1296472" cy="1296472"/>
            <a:chOff x="438150" y="1580078"/>
            <a:chExt cx="1296472" cy="1296472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16E54666-8C03-468F-8EC6-83615AF6950E}"/>
                </a:ext>
              </a:extLst>
            </p:cNvPr>
            <p:cNvSpPr/>
            <p:nvPr/>
          </p:nvSpPr>
          <p:spPr>
            <a:xfrm>
              <a:off x="438150" y="1580078"/>
              <a:ext cx="1296472" cy="1296472"/>
            </a:xfrm>
            <a:prstGeom prst="ellipse">
              <a:avLst/>
            </a:prstGeom>
            <a:solidFill>
              <a:srgbClr val="FF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644982-4C02-4553-BD1F-693102F127F1}"/>
                </a:ext>
              </a:extLst>
            </p:cNvPr>
            <p:cNvSpPr txBox="1"/>
            <p:nvPr/>
          </p:nvSpPr>
          <p:spPr>
            <a:xfrm>
              <a:off x="451283" y="2376182"/>
              <a:ext cx="128333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주요 고객사</a:t>
              </a:r>
              <a:endParaRPr lang="en-US" altLang="ko-KR" sz="1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pic>
        <p:nvPicPr>
          <p:cNvPr id="87" name="그림 86">
            <a:extLst>
              <a:ext uri="{FF2B5EF4-FFF2-40B4-BE49-F238E27FC236}">
                <a16:creationId xmlns:a16="http://schemas.microsoft.com/office/drawing/2014/main" id="{EC0ED461-A205-4603-A425-6EA70AAD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41" y="5673578"/>
            <a:ext cx="1296749" cy="325668"/>
          </a:xfrm>
          <a:prstGeom prst="rect">
            <a:avLst/>
          </a:prstGeom>
          <a:ln w="28575">
            <a:noFill/>
          </a:ln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A2603814-C3B5-4F27-B47D-7DB3929F3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632" y="5679749"/>
            <a:ext cx="1111485" cy="262178"/>
          </a:xfrm>
          <a:prstGeom prst="rect">
            <a:avLst/>
          </a:prstGeom>
          <a:ln w="28575">
            <a:noFill/>
          </a:ln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437B4E64-640C-43E2-B2A2-A11F2D080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507" y="5671060"/>
            <a:ext cx="955617" cy="302585"/>
          </a:xfrm>
          <a:prstGeom prst="rect">
            <a:avLst/>
          </a:prstGeom>
          <a:ln w="28575"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A4664C8-6AA5-727E-8B75-92AB1A61D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083" y="5037205"/>
            <a:ext cx="1028774" cy="2749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1A023B6-E349-CF18-CC9C-4FD2B861E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796" y="5044828"/>
            <a:ext cx="1016028" cy="272269"/>
          </a:xfrm>
          <a:prstGeom prst="rect">
            <a:avLst/>
          </a:prstGeom>
        </p:spPr>
      </p:pic>
      <p:sp>
        <p:nvSpPr>
          <p:cNvPr id="9" name="제목 8">
            <a:extLst>
              <a:ext uri="{FF2B5EF4-FFF2-40B4-BE49-F238E27FC236}">
                <a16:creationId xmlns:a16="http://schemas.microsoft.com/office/drawing/2014/main" id="{E2E6A497-F854-DFED-D3D1-35582B82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고객사 및 협력사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23C760E-2AF8-17D6-9559-F770AD2A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37861"/>
            <a:ext cx="9113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나루아이는 </a:t>
            </a:r>
            <a:r>
              <a:rPr lang="ko-KR" altLang="en-US" sz="12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금융사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및 공공기관을 중심으로 고객사의 고객지향 신시스템 구축 및 제품 공급에 </a:t>
            </a:r>
            <a:r>
              <a:rPr lang="ko-KR" altLang="en-US" sz="12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매진하고있으며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다양한 기술 및 서비스를 보유한 협력사와 함께 고객 서비스 만족을 위하여 최선을 다하고 있습니다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 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E8CE626-5066-A2BA-A5A9-ACA0EA8E7299}"/>
              </a:ext>
            </a:extLst>
          </p:cNvPr>
          <p:cNvGrpSpPr/>
          <p:nvPr/>
        </p:nvGrpSpPr>
        <p:grpSpPr>
          <a:xfrm>
            <a:off x="336795" y="1311588"/>
            <a:ext cx="9232411" cy="601176"/>
            <a:chOff x="336795" y="1619292"/>
            <a:chExt cx="9232411" cy="601176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62F4248-5739-8F36-B3B2-3EA980678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6795" y="2046732"/>
              <a:ext cx="9232411" cy="173736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4B41C15-AA88-A792-7458-3D606115E3B2}"/>
                </a:ext>
              </a:extLst>
            </p:cNvPr>
            <p:cNvSpPr/>
            <p:nvPr/>
          </p:nvSpPr>
          <p:spPr>
            <a:xfrm>
              <a:off x="377937" y="1619292"/>
              <a:ext cx="9146444" cy="506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1F2F9B44-E550-4E47-C3D1-99CD9C9F2B4B}"/>
                </a:ext>
              </a:extLst>
            </p:cNvPr>
            <p:cNvGrpSpPr/>
            <p:nvPr/>
          </p:nvGrpSpPr>
          <p:grpSpPr>
            <a:xfrm>
              <a:off x="377937" y="1873252"/>
              <a:ext cx="9150127" cy="247650"/>
              <a:chOff x="379636" y="1873252"/>
              <a:chExt cx="9073008" cy="247650"/>
            </a:xfrm>
          </p:grpSpPr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B497C00A-836E-3110-2CF8-61E1C8EBEA6D}"/>
                  </a:ext>
                </a:extLst>
              </p:cNvPr>
              <p:cNvCxnSpPr/>
              <p:nvPr/>
            </p:nvCxnSpPr>
            <p:spPr>
              <a:xfrm>
                <a:off x="379636" y="1873252"/>
                <a:ext cx="9073008" cy="0"/>
              </a:xfrm>
              <a:prstGeom prst="line">
                <a:avLst/>
              </a:prstGeom>
              <a:ln w="19050">
                <a:solidFill>
                  <a:srgbClr val="FF7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5D145FDD-C087-42E9-1E1B-814D98DC6CAE}"/>
                  </a:ext>
                </a:extLst>
              </p:cNvPr>
              <p:cNvCxnSpPr/>
              <p:nvPr/>
            </p:nvCxnSpPr>
            <p:spPr>
              <a:xfrm>
                <a:off x="379636" y="2120902"/>
                <a:ext cx="9073008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D10528-6682-13C4-C0AE-F8F2C2438FA6}"/>
                </a:ext>
              </a:extLst>
            </p:cNvPr>
            <p:cNvSpPr txBox="1"/>
            <p:nvPr/>
          </p:nvSpPr>
          <p:spPr>
            <a:xfrm>
              <a:off x="463847" y="1905848"/>
              <a:ext cx="8999241" cy="169277"/>
            </a:xfrm>
            <a:prstGeom prst="rect">
              <a:avLst/>
            </a:prstGeom>
            <a:noFill/>
          </p:spPr>
          <p:txBody>
            <a:bodyPr wrap="square" lIns="18000" tIns="0" rIns="0" bIns="0" rtlCol="0" anchor="ctr">
              <a:spAutoFit/>
            </a:bodyPr>
            <a:lstStyle>
              <a:defPPr>
                <a:defRPr lang="ko-KR"/>
              </a:defPPr>
              <a:lvl1pPr marL="0" marR="0" indent="0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333E6B"/>
                  </a:solidFill>
                  <a:latin typeface="고도 B" panose="02000503000000020004" pitchFamily="2" charset="-127"/>
                  <a:ea typeface="고도 B" panose="02000503000000020004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333333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고객사 및 협력사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50F9856-BD04-4282-1B49-F54D1C04ECCE}"/>
              </a:ext>
            </a:extLst>
          </p:cNvPr>
          <p:cNvGrpSpPr/>
          <p:nvPr/>
        </p:nvGrpSpPr>
        <p:grpSpPr>
          <a:xfrm>
            <a:off x="383976" y="4877474"/>
            <a:ext cx="1296472" cy="1296472"/>
            <a:chOff x="438150" y="1580078"/>
            <a:chExt cx="1296472" cy="1296472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4697AEB-0FB9-90E9-CF7A-9F197AC65766}"/>
                </a:ext>
              </a:extLst>
            </p:cNvPr>
            <p:cNvSpPr/>
            <p:nvPr/>
          </p:nvSpPr>
          <p:spPr>
            <a:xfrm>
              <a:off x="438150" y="1580078"/>
              <a:ext cx="1296472" cy="1296472"/>
            </a:xfrm>
            <a:prstGeom prst="ellipse">
              <a:avLst/>
            </a:prstGeom>
            <a:solidFill>
              <a:srgbClr val="5C5858">
                <a:alpha val="6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073DCD-E152-B1D5-70AA-D48B1AA6679A}"/>
                </a:ext>
              </a:extLst>
            </p:cNvPr>
            <p:cNvSpPr txBox="1"/>
            <p:nvPr/>
          </p:nvSpPr>
          <p:spPr>
            <a:xfrm>
              <a:off x="451283" y="2376182"/>
              <a:ext cx="128333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주요 협력사</a:t>
              </a:r>
              <a:endParaRPr lang="en-US" altLang="ko-KR" sz="1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pic>
        <p:nvPicPr>
          <p:cNvPr id="50" name="그림 49">
            <a:extLst>
              <a:ext uri="{FF2B5EF4-FFF2-40B4-BE49-F238E27FC236}">
                <a16:creationId xmlns:a16="http://schemas.microsoft.com/office/drawing/2014/main" id="{F3FCE294-7CA4-EEEC-445A-E0697CE4E7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84" y="5671551"/>
            <a:ext cx="1081504" cy="270376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249B6219-D642-1130-ACAE-99DF383DC5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36" y="5049819"/>
            <a:ext cx="1111485" cy="254586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42A5E727-F120-4C5C-B39F-CAF8C11CCD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806" y="4964489"/>
            <a:ext cx="942571" cy="435033"/>
          </a:xfrm>
          <a:prstGeom prst="rect">
            <a:avLst/>
          </a:prstGeom>
        </p:spPr>
      </p:pic>
      <p:sp>
        <p:nvSpPr>
          <p:cNvPr id="39" name="자유형 114">
            <a:extLst>
              <a:ext uri="{FF2B5EF4-FFF2-40B4-BE49-F238E27FC236}">
                <a16:creationId xmlns:a16="http://schemas.microsoft.com/office/drawing/2014/main" id="{2D3B6339-7F26-9CA1-7C2A-A8E4871C0BC5}"/>
              </a:ext>
            </a:extLst>
          </p:cNvPr>
          <p:cNvSpPr>
            <a:spLocks noChangeAspect="1"/>
          </p:cNvSpPr>
          <p:nvPr/>
        </p:nvSpPr>
        <p:spPr bwMode="auto">
          <a:xfrm>
            <a:off x="841394" y="5185656"/>
            <a:ext cx="394767" cy="369392"/>
          </a:xfrm>
          <a:custGeom>
            <a:avLst/>
            <a:gdLst>
              <a:gd name="connsiteX0" fmla="*/ 139353 w 737200"/>
              <a:gd name="connsiteY0" fmla="*/ 289 h 747429"/>
              <a:gd name="connsiteX1" fmla="*/ 158724 w 737200"/>
              <a:gd name="connsiteY1" fmla="*/ 2319 h 747429"/>
              <a:gd name="connsiteX2" fmla="*/ 183720 w 737200"/>
              <a:gd name="connsiteY2" fmla="*/ 9818 h 747429"/>
              <a:gd name="connsiteX3" fmla="*/ 181221 w 737200"/>
              <a:gd name="connsiteY3" fmla="*/ 42310 h 747429"/>
              <a:gd name="connsiteX4" fmla="*/ 186220 w 737200"/>
              <a:gd name="connsiteY4" fmla="*/ 63555 h 747429"/>
              <a:gd name="connsiteX5" fmla="*/ 191219 w 737200"/>
              <a:gd name="connsiteY5" fmla="*/ 73553 h 747429"/>
              <a:gd name="connsiteX6" fmla="*/ 187470 w 737200"/>
              <a:gd name="connsiteY6" fmla="*/ 92299 h 747429"/>
              <a:gd name="connsiteX7" fmla="*/ 198718 w 737200"/>
              <a:gd name="connsiteY7" fmla="*/ 113544 h 747429"/>
              <a:gd name="connsiteX8" fmla="*/ 196218 w 737200"/>
              <a:gd name="connsiteY8" fmla="*/ 122292 h 747429"/>
              <a:gd name="connsiteX9" fmla="*/ 188719 w 737200"/>
              <a:gd name="connsiteY9" fmla="*/ 126041 h 747429"/>
              <a:gd name="connsiteX10" fmla="*/ 187470 w 737200"/>
              <a:gd name="connsiteY10" fmla="*/ 133539 h 747429"/>
              <a:gd name="connsiteX11" fmla="*/ 182470 w 737200"/>
              <a:gd name="connsiteY11" fmla="*/ 138538 h 747429"/>
              <a:gd name="connsiteX12" fmla="*/ 174972 w 737200"/>
              <a:gd name="connsiteY12" fmla="*/ 141038 h 747429"/>
              <a:gd name="connsiteX13" fmla="*/ 182470 w 737200"/>
              <a:gd name="connsiteY13" fmla="*/ 143537 h 747429"/>
              <a:gd name="connsiteX14" fmla="*/ 182470 w 737200"/>
              <a:gd name="connsiteY14" fmla="*/ 144787 h 747429"/>
              <a:gd name="connsiteX15" fmla="*/ 179971 w 737200"/>
              <a:gd name="connsiteY15" fmla="*/ 152285 h 747429"/>
              <a:gd name="connsiteX16" fmla="*/ 181221 w 737200"/>
              <a:gd name="connsiteY16" fmla="*/ 161033 h 747429"/>
              <a:gd name="connsiteX17" fmla="*/ 173722 w 737200"/>
              <a:gd name="connsiteY17" fmla="*/ 168531 h 747429"/>
              <a:gd name="connsiteX18" fmla="*/ 151226 w 737200"/>
              <a:gd name="connsiteY18" fmla="*/ 164782 h 747429"/>
              <a:gd name="connsiteX19" fmla="*/ 144977 w 737200"/>
              <a:gd name="connsiteY19" fmla="*/ 176030 h 747429"/>
              <a:gd name="connsiteX20" fmla="*/ 168723 w 737200"/>
              <a:gd name="connsiteY20" fmla="*/ 226018 h 747429"/>
              <a:gd name="connsiteX21" fmla="*/ 193719 w 737200"/>
              <a:gd name="connsiteY21" fmla="*/ 263510 h 747429"/>
              <a:gd name="connsiteX22" fmla="*/ 219964 w 737200"/>
              <a:gd name="connsiteY22" fmla="*/ 337243 h 747429"/>
              <a:gd name="connsiteX23" fmla="*/ 223714 w 737200"/>
              <a:gd name="connsiteY23" fmla="*/ 357238 h 747429"/>
              <a:gd name="connsiteX24" fmla="*/ 259958 w 737200"/>
              <a:gd name="connsiteY24" fmla="*/ 362237 h 747429"/>
              <a:gd name="connsiteX25" fmla="*/ 287453 w 737200"/>
              <a:gd name="connsiteY25" fmla="*/ 357238 h 747429"/>
              <a:gd name="connsiteX26" fmla="*/ 307450 w 737200"/>
              <a:gd name="connsiteY26" fmla="*/ 352239 h 747429"/>
              <a:gd name="connsiteX27" fmla="*/ 319948 w 737200"/>
              <a:gd name="connsiteY27" fmla="*/ 349740 h 747429"/>
              <a:gd name="connsiteX28" fmla="*/ 331196 w 737200"/>
              <a:gd name="connsiteY28" fmla="*/ 359738 h 747429"/>
              <a:gd name="connsiteX29" fmla="*/ 344944 w 737200"/>
              <a:gd name="connsiteY29" fmla="*/ 362237 h 747429"/>
              <a:gd name="connsiteX30" fmla="*/ 367440 w 737200"/>
              <a:gd name="connsiteY30" fmla="*/ 355988 h 747429"/>
              <a:gd name="connsiteX31" fmla="*/ 376189 w 737200"/>
              <a:gd name="connsiteY31" fmla="*/ 350990 h 747429"/>
              <a:gd name="connsiteX32" fmla="*/ 384938 w 737200"/>
              <a:gd name="connsiteY32" fmla="*/ 349740 h 747429"/>
              <a:gd name="connsiteX33" fmla="*/ 398685 w 737200"/>
              <a:gd name="connsiteY33" fmla="*/ 340992 h 747429"/>
              <a:gd name="connsiteX34" fmla="*/ 417432 w 737200"/>
              <a:gd name="connsiteY34" fmla="*/ 329744 h 747429"/>
              <a:gd name="connsiteX35" fmla="*/ 426181 w 737200"/>
              <a:gd name="connsiteY35" fmla="*/ 312248 h 747429"/>
              <a:gd name="connsiteX36" fmla="*/ 434929 w 737200"/>
              <a:gd name="connsiteY36" fmla="*/ 287254 h 747429"/>
              <a:gd name="connsiteX37" fmla="*/ 456176 w 737200"/>
              <a:gd name="connsiteY37" fmla="*/ 238515 h 747429"/>
              <a:gd name="connsiteX38" fmla="*/ 463675 w 737200"/>
              <a:gd name="connsiteY38" fmla="*/ 223519 h 747429"/>
              <a:gd name="connsiteX39" fmla="*/ 482422 w 737200"/>
              <a:gd name="connsiteY39" fmla="*/ 213521 h 747429"/>
              <a:gd name="connsiteX40" fmla="*/ 519916 w 737200"/>
              <a:gd name="connsiteY40" fmla="*/ 187277 h 747429"/>
              <a:gd name="connsiteX41" fmla="*/ 519916 w 737200"/>
              <a:gd name="connsiteY41" fmla="*/ 176030 h 747429"/>
              <a:gd name="connsiteX42" fmla="*/ 491170 w 737200"/>
              <a:gd name="connsiteY42" fmla="*/ 169781 h 747429"/>
              <a:gd name="connsiteX43" fmla="*/ 491170 w 737200"/>
              <a:gd name="connsiteY43" fmla="*/ 153535 h 747429"/>
              <a:gd name="connsiteX44" fmla="*/ 493670 w 737200"/>
              <a:gd name="connsiteY44" fmla="*/ 144787 h 747429"/>
              <a:gd name="connsiteX45" fmla="*/ 489921 w 737200"/>
              <a:gd name="connsiteY45" fmla="*/ 138538 h 747429"/>
              <a:gd name="connsiteX46" fmla="*/ 484921 w 737200"/>
              <a:gd name="connsiteY46" fmla="*/ 132290 h 747429"/>
              <a:gd name="connsiteX47" fmla="*/ 483672 w 737200"/>
              <a:gd name="connsiteY47" fmla="*/ 123542 h 747429"/>
              <a:gd name="connsiteX48" fmla="*/ 478672 w 737200"/>
              <a:gd name="connsiteY48" fmla="*/ 122292 h 747429"/>
              <a:gd name="connsiteX49" fmla="*/ 471174 w 737200"/>
              <a:gd name="connsiteY49" fmla="*/ 114794 h 747429"/>
              <a:gd name="connsiteX50" fmla="*/ 478672 w 737200"/>
              <a:gd name="connsiteY50" fmla="*/ 106046 h 747429"/>
              <a:gd name="connsiteX51" fmla="*/ 487421 w 737200"/>
              <a:gd name="connsiteY51" fmla="*/ 89799 h 747429"/>
              <a:gd name="connsiteX52" fmla="*/ 486171 w 737200"/>
              <a:gd name="connsiteY52" fmla="*/ 82301 h 747429"/>
              <a:gd name="connsiteX53" fmla="*/ 489921 w 737200"/>
              <a:gd name="connsiteY53" fmla="*/ 71054 h 747429"/>
              <a:gd name="connsiteX54" fmla="*/ 502419 w 737200"/>
              <a:gd name="connsiteY54" fmla="*/ 48559 h 747429"/>
              <a:gd name="connsiteX55" fmla="*/ 498669 w 737200"/>
              <a:gd name="connsiteY55" fmla="*/ 29813 h 747429"/>
              <a:gd name="connsiteX56" fmla="*/ 502419 w 737200"/>
              <a:gd name="connsiteY56" fmla="*/ 14816 h 747429"/>
              <a:gd name="connsiteX57" fmla="*/ 523665 w 737200"/>
              <a:gd name="connsiteY57" fmla="*/ 12317 h 747429"/>
              <a:gd name="connsiteX58" fmla="*/ 549911 w 737200"/>
              <a:gd name="connsiteY58" fmla="*/ 12317 h 747429"/>
              <a:gd name="connsiteX59" fmla="*/ 588655 w 737200"/>
              <a:gd name="connsiteY59" fmla="*/ 24814 h 747429"/>
              <a:gd name="connsiteX60" fmla="*/ 613650 w 737200"/>
              <a:gd name="connsiteY60" fmla="*/ 57307 h 747429"/>
              <a:gd name="connsiteX61" fmla="*/ 619899 w 737200"/>
              <a:gd name="connsiteY61" fmla="*/ 87300 h 747429"/>
              <a:gd name="connsiteX62" fmla="*/ 611151 w 737200"/>
              <a:gd name="connsiteY62" fmla="*/ 122292 h 747429"/>
              <a:gd name="connsiteX63" fmla="*/ 597403 w 737200"/>
              <a:gd name="connsiteY63" fmla="*/ 157284 h 747429"/>
              <a:gd name="connsiteX64" fmla="*/ 599903 w 737200"/>
              <a:gd name="connsiteY64" fmla="*/ 171031 h 747429"/>
              <a:gd name="connsiteX65" fmla="*/ 632397 w 737200"/>
              <a:gd name="connsiteY65" fmla="*/ 187277 h 747429"/>
              <a:gd name="connsiteX66" fmla="*/ 668642 w 737200"/>
              <a:gd name="connsiteY66" fmla="*/ 201024 h 747429"/>
              <a:gd name="connsiteX67" fmla="*/ 696137 w 737200"/>
              <a:gd name="connsiteY67" fmla="*/ 216020 h 747429"/>
              <a:gd name="connsiteX68" fmla="*/ 707385 w 737200"/>
              <a:gd name="connsiteY68" fmla="*/ 254762 h 747429"/>
              <a:gd name="connsiteX69" fmla="*/ 714884 w 737200"/>
              <a:gd name="connsiteY69" fmla="*/ 296002 h 747429"/>
              <a:gd name="connsiteX70" fmla="*/ 723633 w 737200"/>
              <a:gd name="connsiteY70" fmla="*/ 334743 h 747429"/>
              <a:gd name="connsiteX71" fmla="*/ 728632 w 737200"/>
              <a:gd name="connsiteY71" fmla="*/ 367236 h 747429"/>
              <a:gd name="connsiteX72" fmla="*/ 734881 w 737200"/>
              <a:gd name="connsiteY72" fmla="*/ 392230 h 747429"/>
              <a:gd name="connsiteX73" fmla="*/ 736131 w 737200"/>
              <a:gd name="connsiteY73" fmla="*/ 410976 h 747429"/>
              <a:gd name="connsiteX74" fmla="*/ 722383 w 737200"/>
              <a:gd name="connsiteY74" fmla="*/ 429722 h 747429"/>
              <a:gd name="connsiteX75" fmla="*/ 696137 w 737200"/>
              <a:gd name="connsiteY75" fmla="*/ 447218 h 747429"/>
              <a:gd name="connsiteX76" fmla="*/ 658643 w 737200"/>
              <a:gd name="connsiteY76" fmla="*/ 460964 h 747429"/>
              <a:gd name="connsiteX77" fmla="*/ 659893 w 737200"/>
              <a:gd name="connsiteY77" fmla="*/ 528449 h 747429"/>
              <a:gd name="connsiteX78" fmla="*/ 656144 w 737200"/>
              <a:gd name="connsiteY78" fmla="*/ 580937 h 747429"/>
              <a:gd name="connsiteX79" fmla="*/ 636147 w 737200"/>
              <a:gd name="connsiteY79" fmla="*/ 677165 h 747429"/>
              <a:gd name="connsiteX80" fmla="*/ 623878 w 737200"/>
              <a:gd name="connsiteY80" fmla="*/ 747429 h 747429"/>
              <a:gd name="connsiteX81" fmla="*/ 473265 w 737200"/>
              <a:gd name="connsiteY81" fmla="*/ 747429 h 747429"/>
              <a:gd name="connsiteX82" fmla="*/ 472423 w 737200"/>
              <a:gd name="connsiteY82" fmla="*/ 720905 h 747429"/>
              <a:gd name="connsiteX83" fmla="*/ 459925 w 737200"/>
              <a:gd name="connsiteY83" fmla="*/ 612180 h 747429"/>
              <a:gd name="connsiteX84" fmla="*/ 443678 w 737200"/>
              <a:gd name="connsiteY84" fmla="*/ 600932 h 747429"/>
              <a:gd name="connsiteX85" fmla="*/ 447427 w 737200"/>
              <a:gd name="connsiteY85" fmla="*/ 400978 h 747429"/>
              <a:gd name="connsiteX86" fmla="*/ 407434 w 737200"/>
              <a:gd name="connsiteY86" fmla="*/ 417224 h 747429"/>
              <a:gd name="connsiteX87" fmla="*/ 379938 w 737200"/>
              <a:gd name="connsiteY87" fmla="*/ 427222 h 747429"/>
              <a:gd name="connsiteX88" fmla="*/ 337445 w 737200"/>
              <a:gd name="connsiteY88" fmla="*/ 447218 h 747429"/>
              <a:gd name="connsiteX89" fmla="*/ 332446 w 737200"/>
              <a:gd name="connsiteY89" fmla="*/ 424723 h 747429"/>
              <a:gd name="connsiteX90" fmla="*/ 326197 w 737200"/>
              <a:gd name="connsiteY90" fmla="*/ 423473 h 747429"/>
              <a:gd name="connsiteX91" fmla="*/ 304951 w 737200"/>
              <a:gd name="connsiteY91" fmla="*/ 432221 h 747429"/>
              <a:gd name="connsiteX92" fmla="*/ 296202 w 737200"/>
              <a:gd name="connsiteY92" fmla="*/ 425972 h 747429"/>
              <a:gd name="connsiteX93" fmla="*/ 283704 w 737200"/>
              <a:gd name="connsiteY93" fmla="*/ 418474 h 747429"/>
              <a:gd name="connsiteX94" fmla="*/ 276205 w 737200"/>
              <a:gd name="connsiteY94" fmla="*/ 418474 h 747429"/>
              <a:gd name="connsiteX95" fmla="*/ 266207 w 737200"/>
              <a:gd name="connsiteY95" fmla="*/ 444718 h 747429"/>
              <a:gd name="connsiteX96" fmla="*/ 218715 w 737200"/>
              <a:gd name="connsiteY96" fmla="*/ 438470 h 747429"/>
              <a:gd name="connsiteX97" fmla="*/ 241211 w 737200"/>
              <a:gd name="connsiteY97" fmla="*/ 623427 h 747429"/>
              <a:gd name="connsiteX98" fmla="*/ 221214 w 737200"/>
              <a:gd name="connsiteY98" fmla="*/ 628426 h 747429"/>
              <a:gd name="connsiteX99" fmla="*/ 206217 w 737200"/>
              <a:gd name="connsiteY99" fmla="*/ 707158 h 747429"/>
              <a:gd name="connsiteX100" fmla="*/ 198358 w 737200"/>
              <a:gd name="connsiteY100" fmla="*/ 747429 h 747429"/>
              <a:gd name="connsiteX101" fmla="*/ 26201 w 737200"/>
              <a:gd name="connsiteY101" fmla="*/ 747429 h 747429"/>
              <a:gd name="connsiteX102" fmla="*/ 26246 w 737200"/>
              <a:gd name="connsiteY102" fmla="*/ 747149 h 747429"/>
              <a:gd name="connsiteX103" fmla="*/ 23746 w 737200"/>
              <a:gd name="connsiteY103" fmla="*/ 715906 h 747429"/>
              <a:gd name="connsiteX104" fmla="*/ 17497 w 737200"/>
              <a:gd name="connsiteY104" fmla="*/ 633425 h 747429"/>
              <a:gd name="connsiteX105" fmla="*/ 18747 w 737200"/>
              <a:gd name="connsiteY105" fmla="*/ 492207 h 747429"/>
              <a:gd name="connsiteX106" fmla="*/ 8749 w 737200"/>
              <a:gd name="connsiteY106" fmla="*/ 400978 h 747429"/>
              <a:gd name="connsiteX107" fmla="*/ 2500 w 737200"/>
              <a:gd name="connsiteY107" fmla="*/ 337243 h 747429"/>
              <a:gd name="connsiteX108" fmla="*/ 0 w 737200"/>
              <a:gd name="connsiteY108" fmla="*/ 263510 h 747429"/>
              <a:gd name="connsiteX109" fmla="*/ 26246 w 737200"/>
              <a:gd name="connsiteY109" fmla="*/ 183528 h 747429"/>
              <a:gd name="connsiteX110" fmla="*/ 53741 w 737200"/>
              <a:gd name="connsiteY110" fmla="*/ 161033 h 747429"/>
              <a:gd name="connsiteX111" fmla="*/ 62490 w 737200"/>
              <a:gd name="connsiteY111" fmla="*/ 139788 h 747429"/>
              <a:gd name="connsiteX112" fmla="*/ 69989 w 737200"/>
              <a:gd name="connsiteY112" fmla="*/ 133539 h 747429"/>
              <a:gd name="connsiteX113" fmla="*/ 77488 w 737200"/>
              <a:gd name="connsiteY113" fmla="*/ 121042 h 747429"/>
              <a:gd name="connsiteX114" fmla="*/ 59990 w 737200"/>
              <a:gd name="connsiteY114" fmla="*/ 58556 h 747429"/>
              <a:gd name="connsiteX115" fmla="*/ 76238 w 737200"/>
              <a:gd name="connsiteY115" fmla="*/ 22315 h 747429"/>
              <a:gd name="connsiteX116" fmla="*/ 119981 w 737200"/>
              <a:gd name="connsiteY116" fmla="*/ 1070 h 747429"/>
              <a:gd name="connsiteX117" fmla="*/ 139353 w 737200"/>
              <a:gd name="connsiteY117" fmla="*/ 289 h 7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37200" h="747429">
                <a:moveTo>
                  <a:pt x="139353" y="289"/>
                </a:moveTo>
                <a:cubicBezTo>
                  <a:pt x="145289" y="757"/>
                  <a:pt x="151226" y="1695"/>
                  <a:pt x="158724" y="2319"/>
                </a:cubicBezTo>
                <a:cubicBezTo>
                  <a:pt x="166223" y="3569"/>
                  <a:pt x="178721" y="2319"/>
                  <a:pt x="183720" y="9818"/>
                </a:cubicBezTo>
                <a:cubicBezTo>
                  <a:pt x="194968" y="26064"/>
                  <a:pt x="186220" y="28563"/>
                  <a:pt x="181221" y="42310"/>
                </a:cubicBezTo>
                <a:cubicBezTo>
                  <a:pt x="183720" y="44810"/>
                  <a:pt x="183720" y="56057"/>
                  <a:pt x="186220" y="63555"/>
                </a:cubicBezTo>
                <a:cubicBezTo>
                  <a:pt x="187470" y="66055"/>
                  <a:pt x="189969" y="69804"/>
                  <a:pt x="191219" y="73553"/>
                </a:cubicBezTo>
                <a:cubicBezTo>
                  <a:pt x="192469" y="79802"/>
                  <a:pt x="184970" y="84800"/>
                  <a:pt x="187470" y="92299"/>
                </a:cubicBezTo>
                <a:cubicBezTo>
                  <a:pt x="188719" y="101047"/>
                  <a:pt x="194968" y="107295"/>
                  <a:pt x="198718" y="113544"/>
                </a:cubicBezTo>
                <a:cubicBezTo>
                  <a:pt x="199968" y="117293"/>
                  <a:pt x="199968" y="119792"/>
                  <a:pt x="196218" y="122292"/>
                </a:cubicBezTo>
                <a:cubicBezTo>
                  <a:pt x="194968" y="123542"/>
                  <a:pt x="191219" y="124791"/>
                  <a:pt x="188719" y="126041"/>
                </a:cubicBezTo>
                <a:cubicBezTo>
                  <a:pt x="187470" y="128540"/>
                  <a:pt x="186220" y="131040"/>
                  <a:pt x="187470" y="133539"/>
                </a:cubicBezTo>
                <a:cubicBezTo>
                  <a:pt x="187470" y="134789"/>
                  <a:pt x="186220" y="137288"/>
                  <a:pt x="182470" y="138538"/>
                </a:cubicBezTo>
                <a:cubicBezTo>
                  <a:pt x="179971" y="139788"/>
                  <a:pt x="176222" y="141038"/>
                  <a:pt x="174972" y="141038"/>
                </a:cubicBezTo>
                <a:cubicBezTo>
                  <a:pt x="177471" y="142287"/>
                  <a:pt x="179971" y="143537"/>
                  <a:pt x="182470" y="143537"/>
                </a:cubicBezTo>
                <a:cubicBezTo>
                  <a:pt x="182470" y="143537"/>
                  <a:pt x="182470" y="143537"/>
                  <a:pt x="182470" y="144787"/>
                </a:cubicBezTo>
                <a:cubicBezTo>
                  <a:pt x="182470" y="148536"/>
                  <a:pt x="179971" y="148536"/>
                  <a:pt x="179971" y="152285"/>
                </a:cubicBezTo>
                <a:cubicBezTo>
                  <a:pt x="179971" y="154784"/>
                  <a:pt x="181221" y="158534"/>
                  <a:pt x="181221" y="161033"/>
                </a:cubicBezTo>
                <a:cubicBezTo>
                  <a:pt x="181221" y="166032"/>
                  <a:pt x="177471" y="168531"/>
                  <a:pt x="173722" y="168531"/>
                </a:cubicBezTo>
                <a:cubicBezTo>
                  <a:pt x="166223" y="168531"/>
                  <a:pt x="156225" y="164782"/>
                  <a:pt x="151226" y="164782"/>
                </a:cubicBezTo>
                <a:cubicBezTo>
                  <a:pt x="148726" y="163532"/>
                  <a:pt x="147476" y="172280"/>
                  <a:pt x="144977" y="176030"/>
                </a:cubicBezTo>
                <a:cubicBezTo>
                  <a:pt x="149976" y="191026"/>
                  <a:pt x="159974" y="213521"/>
                  <a:pt x="168723" y="226018"/>
                </a:cubicBezTo>
                <a:cubicBezTo>
                  <a:pt x="177471" y="238515"/>
                  <a:pt x="186220" y="249763"/>
                  <a:pt x="193719" y="263510"/>
                </a:cubicBezTo>
                <a:cubicBezTo>
                  <a:pt x="207466" y="286004"/>
                  <a:pt x="211216" y="310999"/>
                  <a:pt x="219964" y="337243"/>
                </a:cubicBezTo>
                <a:cubicBezTo>
                  <a:pt x="222464" y="344741"/>
                  <a:pt x="222464" y="350990"/>
                  <a:pt x="223714" y="357238"/>
                </a:cubicBezTo>
                <a:cubicBezTo>
                  <a:pt x="233712" y="359738"/>
                  <a:pt x="249960" y="362237"/>
                  <a:pt x="259958" y="362237"/>
                </a:cubicBezTo>
                <a:cubicBezTo>
                  <a:pt x="269956" y="362237"/>
                  <a:pt x="278705" y="364736"/>
                  <a:pt x="287453" y="357238"/>
                </a:cubicBezTo>
                <a:cubicBezTo>
                  <a:pt x="287453" y="357238"/>
                  <a:pt x="292453" y="350990"/>
                  <a:pt x="307450" y="352239"/>
                </a:cubicBezTo>
                <a:cubicBezTo>
                  <a:pt x="307450" y="352239"/>
                  <a:pt x="307450" y="347240"/>
                  <a:pt x="319948" y="349740"/>
                </a:cubicBezTo>
                <a:cubicBezTo>
                  <a:pt x="319948" y="349740"/>
                  <a:pt x="326197" y="352239"/>
                  <a:pt x="331196" y="359738"/>
                </a:cubicBezTo>
                <a:cubicBezTo>
                  <a:pt x="337445" y="367236"/>
                  <a:pt x="344944" y="362237"/>
                  <a:pt x="344944" y="362237"/>
                </a:cubicBezTo>
                <a:cubicBezTo>
                  <a:pt x="349943" y="358488"/>
                  <a:pt x="362441" y="358488"/>
                  <a:pt x="367440" y="355988"/>
                </a:cubicBezTo>
                <a:cubicBezTo>
                  <a:pt x="369940" y="354739"/>
                  <a:pt x="372440" y="352239"/>
                  <a:pt x="376189" y="350990"/>
                </a:cubicBezTo>
                <a:cubicBezTo>
                  <a:pt x="378689" y="349740"/>
                  <a:pt x="382438" y="349740"/>
                  <a:pt x="384938" y="349740"/>
                </a:cubicBezTo>
                <a:cubicBezTo>
                  <a:pt x="392436" y="348490"/>
                  <a:pt x="393686" y="344741"/>
                  <a:pt x="398685" y="340992"/>
                </a:cubicBezTo>
                <a:cubicBezTo>
                  <a:pt x="403685" y="335993"/>
                  <a:pt x="412433" y="334743"/>
                  <a:pt x="417432" y="329744"/>
                </a:cubicBezTo>
                <a:cubicBezTo>
                  <a:pt x="421182" y="324746"/>
                  <a:pt x="422432" y="317247"/>
                  <a:pt x="426181" y="312248"/>
                </a:cubicBezTo>
                <a:cubicBezTo>
                  <a:pt x="431180" y="303500"/>
                  <a:pt x="431180" y="297252"/>
                  <a:pt x="434929" y="287254"/>
                </a:cubicBezTo>
                <a:cubicBezTo>
                  <a:pt x="439929" y="269758"/>
                  <a:pt x="452427" y="257261"/>
                  <a:pt x="456176" y="238515"/>
                </a:cubicBezTo>
                <a:cubicBezTo>
                  <a:pt x="458676" y="232267"/>
                  <a:pt x="458676" y="227268"/>
                  <a:pt x="463675" y="223519"/>
                </a:cubicBezTo>
                <a:cubicBezTo>
                  <a:pt x="469924" y="218520"/>
                  <a:pt x="476173" y="216020"/>
                  <a:pt x="482422" y="213521"/>
                </a:cubicBezTo>
                <a:cubicBezTo>
                  <a:pt x="493670" y="207272"/>
                  <a:pt x="511167" y="196025"/>
                  <a:pt x="519916" y="187277"/>
                </a:cubicBezTo>
                <a:cubicBezTo>
                  <a:pt x="519916" y="183528"/>
                  <a:pt x="519916" y="179779"/>
                  <a:pt x="519916" y="176030"/>
                </a:cubicBezTo>
                <a:cubicBezTo>
                  <a:pt x="513667" y="172280"/>
                  <a:pt x="497419" y="176030"/>
                  <a:pt x="491170" y="169781"/>
                </a:cubicBezTo>
                <a:cubicBezTo>
                  <a:pt x="488671" y="166032"/>
                  <a:pt x="492420" y="158534"/>
                  <a:pt x="491170" y="153535"/>
                </a:cubicBezTo>
                <a:cubicBezTo>
                  <a:pt x="488671" y="151035"/>
                  <a:pt x="488671" y="143537"/>
                  <a:pt x="493670" y="144787"/>
                </a:cubicBezTo>
                <a:cubicBezTo>
                  <a:pt x="507418" y="146036"/>
                  <a:pt x="489921" y="138538"/>
                  <a:pt x="489921" y="138538"/>
                </a:cubicBezTo>
                <a:cubicBezTo>
                  <a:pt x="486171" y="138538"/>
                  <a:pt x="482422" y="136039"/>
                  <a:pt x="484921" y="132290"/>
                </a:cubicBezTo>
                <a:cubicBezTo>
                  <a:pt x="484921" y="128540"/>
                  <a:pt x="483672" y="124791"/>
                  <a:pt x="483672" y="123542"/>
                </a:cubicBezTo>
                <a:cubicBezTo>
                  <a:pt x="481172" y="122292"/>
                  <a:pt x="479922" y="122292"/>
                  <a:pt x="478672" y="122292"/>
                </a:cubicBezTo>
                <a:cubicBezTo>
                  <a:pt x="473673" y="121042"/>
                  <a:pt x="471174" y="118543"/>
                  <a:pt x="471174" y="114794"/>
                </a:cubicBezTo>
                <a:cubicBezTo>
                  <a:pt x="472423" y="111044"/>
                  <a:pt x="476173" y="108545"/>
                  <a:pt x="478672" y="106046"/>
                </a:cubicBezTo>
                <a:cubicBezTo>
                  <a:pt x="483672" y="99797"/>
                  <a:pt x="487421" y="93548"/>
                  <a:pt x="487421" y="89799"/>
                </a:cubicBezTo>
                <a:cubicBezTo>
                  <a:pt x="487421" y="87300"/>
                  <a:pt x="484921" y="84800"/>
                  <a:pt x="486171" y="82301"/>
                </a:cubicBezTo>
                <a:cubicBezTo>
                  <a:pt x="486171" y="78552"/>
                  <a:pt x="488671" y="74803"/>
                  <a:pt x="489921" y="71054"/>
                </a:cubicBezTo>
                <a:cubicBezTo>
                  <a:pt x="496170" y="61056"/>
                  <a:pt x="499919" y="54807"/>
                  <a:pt x="502419" y="48559"/>
                </a:cubicBezTo>
                <a:cubicBezTo>
                  <a:pt x="501169" y="46059"/>
                  <a:pt x="498669" y="36062"/>
                  <a:pt x="498669" y="29813"/>
                </a:cubicBezTo>
                <a:cubicBezTo>
                  <a:pt x="498669" y="27314"/>
                  <a:pt x="498669" y="17316"/>
                  <a:pt x="502419" y="14816"/>
                </a:cubicBezTo>
                <a:cubicBezTo>
                  <a:pt x="509917" y="8568"/>
                  <a:pt x="514916" y="9818"/>
                  <a:pt x="523665" y="12317"/>
                </a:cubicBezTo>
                <a:cubicBezTo>
                  <a:pt x="532414" y="16066"/>
                  <a:pt x="539912" y="12317"/>
                  <a:pt x="549911" y="12317"/>
                </a:cubicBezTo>
                <a:cubicBezTo>
                  <a:pt x="558659" y="12317"/>
                  <a:pt x="579906" y="23564"/>
                  <a:pt x="588655" y="24814"/>
                </a:cubicBezTo>
                <a:cubicBezTo>
                  <a:pt x="603652" y="24814"/>
                  <a:pt x="608651" y="43560"/>
                  <a:pt x="613650" y="57307"/>
                </a:cubicBezTo>
                <a:cubicBezTo>
                  <a:pt x="619899" y="76052"/>
                  <a:pt x="619899" y="83551"/>
                  <a:pt x="619899" y="87300"/>
                </a:cubicBezTo>
                <a:cubicBezTo>
                  <a:pt x="619899" y="101047"/>
                  <a:pt x="616150" y="111044"/>
                  <a:pt x="611151" y="122292"/>
                </a:cubicBezTo>
                <a:cubicBezTo>
                  <a:pt x="609901" y="128540"/>
                  <a:pt x="598653" y="144787"/>
                  <a:pt x="597403" y="157284"/>
                </a:cubicBezTo>
                <a:cubicBezTo>
                  <a:pt x="596153" y="163532"/>
                  <a:pt x="597403" y="167282"/>
                  <a:pt x="599903" y="171031"/>
                </a:cubicBezTo>
                <a:cubicBezTo>
                  <a:pt x="607401" y="179779"/>
                  <a:pt x="623649" y="182278"/>
                  <a:pt x="632397" y="187277"/>
                </a:cubicBezTo>
                <a:cubicBezTo>
                  <a:pt x="644895" y="192276"/>
                  <a:pt x="656144" y="194775"/>
                  <a:pt x="668642" y="201024"/>
                </a:cubicBezTo>
                <a:cubicBezTo>
                  <a:pt x="677390" y="207272"/>
                  <a:pt x="688638" y="208522"/>
                  <a:pt x="696137" y="216020"/>
                </a:cubicBezTo>
                <a:cubicBezTo>
                  <a:pt x="704886" y="224768"/>
                  <a:pt x="706135" y="243514"/>
                  <a:pt x="707385" y="254762"/>
                </a:cubicBezTo>
                <a:cubicBezTo>
                  <a:pt x="708635" y="268508"/>
                  <a:pt x="712384" y="282255"/>
                  <a:pt x="714884" y="296002"/>
                </a:cubicBezTo>
                <a:cubicBezTo>
                  <a:pt x="717384" y="308499"/>
                  <a:pt x="721133" y="322246"/>
                  <a:pt x="723633" y="334743"/>
                </a:cubicBezTo>
                <a:cubicBezTo>
                  <a:pt x="724882" y="345991"/>
                  <a:pt x="726132" y="357238"/>
                  <a:pt x="728632" y="367236"/>
                </a:cubicBezTo>
                <a:cubicBezTo>
                  <a:pt x="731131" y="375984"/>
                  <a:pt x="733631" y="384732"/>
                  <a:pt x="734881" y="392230"/>
                </a:cubicBezTo>
                <a:cubicBezTo>
                  <a:pt x="736131" y="398479"/>
                  <a:pt x="738630" y="405977"/>
                  <a:pt x="736131" y="410976"/>
                </a:cubicBezTo>
                <a:cubicBezTo>
                  <a:pt x="734881" y="414725"/>
                  <a:pt x="726132" y="427222"/>
                  <a:pt x="722383" y="429722"/>
                </a:cubicBezTo>
                <a:cubicBezTo>
                  <a:pt x="716134" y="434720"/>
                  <a:pt x="703636" y="442219"/>
                  <a:pt x="696137" y="447218"/>
                </a:cubicBezTo>
                <a:cubicBezTo>
                  <a:pt x="696137" y="447218"/>
                  <a:pt x="668642" y="460964"/>
                  <a:pt x="658643" y="460964"/>
                </a:cubicBezTo>
                <a:cubicBezTo>
                  <a:pt x="653644" y="478460"/>
                  <a:pt x="658643" y="510953"/>
                  <a:pt x="659893" y="528449"/>
                </a:cubicBezTo>
                <a:cubicBezTo>
                  <a:pt x="661143" y="545945"/>
                  <a:pt x="657393" y="563441"/>
                  <a:pt x="656144" y="580937"/>
                </a:cubicBezTo>
                <a:cubicBezTo>
                  <a:pt x="652394" y="612180"/>
                  <a:pt x="642396" y="644672"/>
                  <a:pt x="636147" y="677165"/>
                </a:cubicBezTo>
                <a:lnTo>
                  <a:pt x="623878" y="747429"/>
                </a:lnTo>
                <a:lnTo>
                  <a:pt x="473265" y="747429"/>
                </a:lnTo>
                <a:lnTo>
                  <a:pt x="472423" y="720905"/>
                </a:lnTo>
                <a:cubicBezTo>
                  <a:pt x="473673" y="684663"/>
                  <a:pt x="458676" y="674666"/>
                  <a:pt x="459925" y="612180"/>
                </a:cubicBezTo>
                <a:cubicBezTo>
                  <a:pt x="452427" y="608431"/>
                  <a:pt x="443678" y="600932"/>
                  <a:pt x="443678" y="600932"/>
                </a:cubicBezTo>
                <a:cubicBezTo>
                  <a:pt x="437429" y="555943"/>
                  <a:pt x="447427" y="400978"/>
                  <a:pt x="447427" y="400978"/>
                </a:cubicBezTo>
                <a:cubicBezTo>
                  <a:pt x="434929" y="400978"/>
                  <a:pt x="418682" y="412226"/>
                  <a:pt x="407434" y="417224"/>
                </a:cubicBezTo>
                <a:cubicBezTo>
                  <a:pt x="398685" y="422223"/>
                  <a:pt x="389937" y="423473"/>
                  <a:pt x="379938" y="427222"/>
                </a:cubicBezTo>
                <a:cubicBezTo>
                  <a:pt x="364941" y="433471"/>
                  <a:pt x="352443" y="440969"/>
                  <a:pt x="337445" y="447218"/>
                </a:cubicBezTo>
                <a:cubicBezTo>
                  <a:pt x="334946" y="440969"/>
                  <a:pt x="332446" y="432221"/>
                  <a:pt x="332446" y="424723"/>
                </a:cubicBezTo>
                <a:cubicBezTo>
                  <a:pt x="332446" y="424723"/>
                  <a:pt x="329947" y="424723"/>
                  <a:pt x="326197" y="423473"/>
                </a:cubicBezTo>
                <a:cubicBezTo>
                  <a:pt x="311200" y="442219"/>
                  <a:pt x="304951" y="432221"/>
                  <a:pt x="304951" y="432221"/>
                </a:cubicBezTo>
                <a:cubicBezTo>
                  <a:pt x="297452" y="432221"/>
                  <a:pt x="296202" y="425972"/>
                  <a:pt x="296202" y="425972"/>
                </a:cubicBezTo>
                <a:cubicBezTo>
                  <a:pt x="287453" y="425972"/>
                  <a:pt x="283704" y="418474"/>
                  <a:pt x="283704" y="418474"/>
                </a:cubicBezTo>
                <a:cubicBezTo>
                  <a:pt x="283704" y="418474"/>
                  <a:pt x="277455" y="419724"/>
                  <a:pt x="276205" y="418474"/>
                </a:cubicBezTo>
                <a:cubicBezTo>
                  <a:pt x="276205" y="418474"/>
                  <a:pt x="274955" y="438470"/>
                  <a:pt x="266207" y="444718"/>
                </a:cubicBezTo>
                <a:cubicBezTo>
                  <a:pt x="266207" y="444718"/>
                  <a:pt x="227463" y="440969"/>
                  <a:pt x="218715" y="438470"/>
                </a:cubicBezTo>
                <a:cubicBezTo>
                  <a:pt x="218715" y="438470"/>
                  <a:pt x="242461" y="578438"/>
                  <a:pt x="241211" y="623427"/>
                </a:cubicBezTo>
                <a:cubicBezTo>
                  <a:pt x="241211" y="623427"/>
                  <a:pt x="239961" y="624677"/>
                  <a:pt x="221214" y="628426"/>
                </a:cubicBezTo>
                <a:cubicBezTo>
                  <a:pt x="218715" y="648422"/>
                  <a:pt x="209966" y="688412"/>
                  <a:pt x="206217" y="707158"/>
                </a:cubicBezTo>
                <a:lnTo>
                  <a:pt x="198358" y="747429"/>
                </a:lnTo>
                <a:lnTo>
                  <a:pt x="26201" y="747429"/>
                </a:lnTo>
                <a:lnTo>
                  <a:pt x="26246" y="747149"/>
                </a:lnTo>
                <a:cubicBezTo>
                  <a:pt x="27183" y="737464"/>
                  <a:pt x="26871" y="727778"/>
                  <a:pt x="23746" y="715906"/>
                </a:cubicBezTo>
                <a:cubicBezTo>
                  <a:pt x="17497" y="694661"/>
                  <a:pt x="12498" y="654670"/>
                  <a:pt x="17497" y="633425"/>
                </a:cubicBezTo>
                <a:cubicBezTo>
                  <a:pt x="6249" y="623427"/>
                  <a:pt x="27496" y="538447"/>
                  <a:pt x="18747" y="492207"/>
                </a:cubicBezTo>
                <a:cubicBezTo>
                  <a:pt x="14998" y="474711"/>
                  <a:pt x="11248" y="418474"/>
                  <a:pt x="8749" y="400978"/>
                </a:cubicBezTo>
                <a:cubicBezTo>
                  <a:pt x="8749" y="389731"/>
                  <a:pt x="2500" y="348490"/>
                  <a:pt x="2500" y="337243"/>
                </a:cubicBezTo>
                <a:cubicBezTo>
                  <a:pt x="2500" y="312248"/>
                  <a:pt x="0" y="287254"/>
                  <a:pt x="0" y="263510"/>
                </a:cubicBezTo>
                <a:cubicBezTo>
                  <a:pt x="0" y="231017"/>
                  <a:pt x="8749" y="208522"/>
                  <a:pt x="26246" y="183528"/>
                </a:cubicBezTo>
                <a:cubicBezTo>
                  <a:pt x="34994" y="173530"/>
                  <a:pt x="44993" y="171031"/>
                  <a:pt x="53741" y="161033"/>
                </a:cubicBezTo>
                <a:cubicBezTo>
                  <a:pt x="58741" y="156034"/>
                  <a:pt x="61240" y="147286"/>
                  <a:pt x="62490" y="139788"/>
                </a:cubicBezTo>
                <a:cubicBezTo>
                  <a:pt x="63740" y="132290"/>
                  <a:pt x="69989" y="133539"/>
                  <a:pt x="69989" y="133539"/>
                </a:cubicBezTo>
                <a:cubicBezTo>
                  <a:pt x="69989" y="133539"/>
                  <a:pt x="76238" y="124791"/>
                  <a:pt x="77488" y="121042"/>
                </a:cubicBezTo>
                <a:cubicBezTo>
                  <a:pt x="78737" y="101047"/>
                  <a:pt x="54991" y="79802"/>
                  <a:pt x="59990" y="58556"/>
                </a:cubicBezTo>
                <a:cubicBezTo>
                  <a:pt x="62490" y="46059"/>
                  <a:pt x="68739" y="32312"/>
                  <a:pt x="76238" y="22315"/>
                </a:cubicBezTo>
                <a:cubicBezTo>
                  <a:pt x="84986" y="12317"/>
                  <a:pt x="108732" y="2319"/>
                  <a:pt x="119981" y="1070"/>
                </a:cubicBezTo>
                <a:cubicBezTo>
                  <a:pt x="127479" y="-180"/>
                  <a:pt x="133416" y="-180"/>
                  <a:pt x="139353" y="2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32648" tIns="32648" rIns="32648" bIns="326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1814" dirty="0" err="1">
              <a:ln>
                <a:solidFill>
                  <a:srgbClr val="9F9F9F">
                    <a:alpha val="0"/>
                  </a:srgbClr>
                </a:solidFill>
              </a:ln>
              <a:solidFill>
                <a:schemeClr val="bg1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pSp>
        <p:nvGrpSpPr>
          <p:cNvPr id="80" name="그래픽 40">
            <a:extLst>
              <a:ext uri="{FF2B5EF4-FFF2-40B4-BE49-F238E27FC236}">
                <a16:creationId xmlns:a16="http://schemas.microsoft.com/office/drawing/2014/main" id="{A655979E-B9E7-709B-581E-17EA24CDE2C9}"/>
              </a:ext>
            </a:extLst>
          </p:cNvPr>
          <p:cNvGrpSpPr>
            <a:grpSpLocks noChangeAspect="1"/>
          </p:cNvGrpSpPr>
          <p:nvPr/>
        </p:nvGrpSpPr>
        <p:grpSpPr>
          <a:xfrm>
            <a:off x="841394" y="2764435"/>
            <a:ext cx="367906" cy="374994"/>
            <a:chOff x="3461673" y="1677553"/>
            <a:chExt cx="456473" cy="465268"/>
          </a:xfrm>
          <a:solidFill>
            <a:schemeClr val="bg1"/>
          </a:solidFill>
        </p:grpSpPr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5173760F-399F-85B7-C470-5EF348E2B3DA}"/>
                </a:ext>
              </a:extLst>
            </p:cNvPr>
            <p:cNvSpPr/>
            <p:nvPr/>
          </p:nvSpPr>
          <p:spPr>
            <a:xfrm>
              <a:off x="3695914" y="1677553"/>
              <a:ext cx="125726" cy="118350"/>
            </a:xfrm>
            <a:custGeom>
              <a:avLst/>
              <a:gdLst>
                <a:gd name="connsiteX0" fmla="*/ 100808 w 125726"/>
                <a:gd name="connsiteY0" fmla="*/ 118350 h 118350"/>
                <a:gd name="connsiteX1" fmla="*/ 125726 w 125726"/>
                <a:gd name="connsiteY1" fmla="*/ 118350 h 118350"/>
                <a:gd name="connsiteX2" fmla="*/ 125726 w 125726"/>
                <a:gd name="connsiteY2" fmla="*/ 0 h 118350"/>
                <a:gd name="connsiteX3" fmla="*/ 0 w 125726"/>
                <a:gd name="connsiteY3" fmla="*/ 0 h 118350"/>
                <a:gd name="connsiteX4" fmla="*/ 0 w 125726"/>
                <a:gd name="connsiteY4" fmla="*/ 56173 h 118350"/>
                <a:gd name="connsiteX5" fmla="*/ 100808 w 125726"/>
                <a:gd name="connsiteY5" fmla="*/ 56173 h 1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26" h="118350">
                  <a:moveTo>
                    <a:pt x="100808" y="118350"/>
                  </a:moveTo>
                  <a:lnTo>
                    <a:pt x="125726" y="118350"/>
                  </a:lnTo>
                  <a:lnTo>
                    <a:pt x="125726" y="0"/>
                  </a:lnTo>
                  <a:lnTo>
                    <a:pt x="0" y="0"/>
                  </a:lnTo>
                  <a:lnTo>
                    <a:pt x="0" y="56173"/>
                  </a:lnTo>
                  <a:lnTo>
                    <a:pt x="100808" y="56173"/>
                  </a:lnTo>
                  <a:close/>
                </a:path>
              </a:pathLst>
            </a:custGeom>
            <a:grpFill/>
            <a:ln w="4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500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527A1CBE-B0A8-5972-9400-ED78658C3735}"/>
                </a:ext>
              </a:extLst>
            </p:cNvPr>
            <p:cNvSpPr/>
            <p:nvPr/>
          </p:nvSpPr>
          <p:spPr>
            <a:xfrm>
              <a:off x="3461673" y="1754578"/>
              <a:ext cx="456473" cy="388243"/>
            </a:xfrm>
            <a:custGeom>
              <a:avLst/>
              <a:gdLst>
                <a:gd name="connsiteX0" fmla="*/ 430515 w 456473"/>
                <a:gd name="connsiteY0" fmla="*/ 363704 h 388243"/>
                <a:gd name="connsiteX1" fmla="*/ 430515 w 456473"/>
                <a:gd name="connsiteY1" fmla="*/ 60948 h 388243"/>
                <a:gd name="connsiteX2" fmla="*/ 308051 w 456473"/>
                <a:gd name="connsiteY2" fmla="*/ 60948 h 388243"/>
                <a:gd name="connsiteX3" fmla="*/ 308051 w 456473"/>
                <a:gd name="connsiteY3" fmla="*/ 363704 h 388243"/>
                <a:gd name="connsiteX4" fmla="*/ 287152 w 456473"/>
                <a:gd name="connsiteY4" fmla="*/ 363704 h 388243"/>
                <a:gd name="connsiteX5" fmla="*/ 287152 w 456473"/>
                <a:gd name="connsiteY5" fmla="*/ 41326 h 388243"/>
                <a:gd name="connsiteX6" fmla="*/ 313158 w 456473"/>
                <a:gd name="connsiteY6" fmla="*/ 41326 h 388243"/>
                <a:gd name="connsiteX7" fmla="*/ 313158 w 456473"/>
                <a:gd name="connsiteY7" fmla="*/ 0 h 388243"/>
                <a:gd name="connsiteX8" fmla="*/ 113244 w 456473"/>
                <a:gd name="connsiteY8" fmla="*/ 0 h 388243"/>
                <a:gd name="connsiteX9" fmla="*/ 113244 w 456473"/>
                <a:gd name="connsiteY9" fmla="*/ 89129 h 388243"/>
                <a:gd name="connsiteX10" fmla="*/ 203413 w 456473"/>
                <a:gd name="connsiteY10" fmla="*/ 89129 h 388243"/>
                <a:gd name="connsiteX11" fmla="*/ 203413 w 456473"/>
                <a:gd name="connsiteY11" fmla="*/ 363704 h 388243"/>
                <a:gd name="connsiteX12" fmla="*/ 180859 w 456473"/>
                <a:gd name="connsiteY12" fmla="*/ 363704 h 388243"/>
                <a:gd name="connsiteX13" fmla="*/ 180859 w 456473"/>
                <a:gd name="connsiteY13" fmla="*/ 112251 h 388243"/>
                <a:gd name="connsiteX14" fmla="*/ 26006 w 456473"/>
                <a:gd name="connsiteY14" fmla="*/ 112251 h 388243"/>
                <a:gd name="connsiteX15" fmla="*/ 26006 w 456473"/>
                <a:gd name="connsiteY15" fmla="*/ 363656 h 388243"/>
                <a:gd name="connsiteX16" fmla="*/ 0 w 456473"/>
                <a:gd name="connsiteY16" fmla="*/ 363656 h 388243"/>
                <a:gd name="connsiteX17" fmla="*/ 0 w 456473"/>
                <a:gd name="connsiteY17" fmla="*/ 388244 h 388243"/>
                <a:gd name="connsiteX18" fmla="*/ 456473 w 456473"/>
                <a:gd name="connsiteY18" fmla="*/ 388244 h 388243"/>
                <a:gd name="connsiteX19" fmla="*/ 456473 w 456473"/>
                <a:gd name="connsiteY19" fmla="*/ 363656 h 388243"/>
                <a:gd name="connsiteX20" fmla="*/ 430515 w 456473"/>
                <a:gd name="connsiteY20" fmla="*/ 363656 h 388243"/>
                <a:gd name="connsiteX21" fmla="*/ 335050 w 456473"/>
                <a:gd name="connsiteY21" fmla="*/ 86056 h 388243"/>
                <a:gd name="connsiteX22" fmla="*/ 403658 w 456473"/>
                <a:gd name="connsiteY22" fmla="*/ 86056 h 388243"/>
                <a:gd name="connsiteX23" fmla="*/ 403658 w 456473"/>
                <a:gd name="connsiteY23" fmla="*/ 107428 h 388243"/>
                <a:gd name="connsiteX24" fmla="*/ 335050 w 456473"/>
                <a:gd name="connsiteY24" fmla="*/ 107428 h 388243"/>
                <a:gd name="connsiteX25" fmla="*/ 335050 w 456473"/>
                <a:gd name="connsiteY25" fmla="*/ 86056 h 388243"/>
                <a:gd name="connsiteX26" fmla="*/ 335050 w 456473"/>
                <a:gd name="connsiteY26" fmla="*/ 128611 h 388243"/>
                <a:gd name="connsiteX27" fmla="*/ 403658 w 456473"/>
                <a:gd name="connsiteY27" fmla="*/ 128611 h 388243"/>
                <a:gd name="connsiteX28" fmla="*/ 403658 w 456473"/>
                <a:gd name="connsiteY28" fmla="*/ 149983 h 388243"/>
                <a:gd name="connsiteX29" fmla="*/ 335050 w 456473"/>
                <a:gd name="connsiteY29" fmla="*/ 149983 h 388243"/>
                <a:gd name="connsiteX30" fmla="*/ 335050 w 456473"/>
                <a:gd name="connsiteY30" fmla="*/ 128611 h 388243"/>
                <a:gd name="connsiteX31" fmla="*/ 335050 w 456473"/>
                <a:gd name="connsiteY31" fmla="*/ 171166 h 388243"/>
                <a:gd name="connsiteX32" fmla="*/ 403658 w 456473"/>
                <a:gd name="connsiteY32" fmla="*/ 171166 h 388243"/>
                <a:gd name="connsiteX33" fmla="*/ 403658 w 456473"/>
                <a:gd name="connsiteY33" fmla="*/ 192538 h 388243"/>
                <a:gd name="connsiteX34" fmla="*/ 335050 w 456473"/>
                <a:gd name="connsiteY34" fmla="*/ 192538 h 388243"/>
                <a:gd name="connsiteX35" fmla="*/ 335050 w 456473"/>
                <a:gd name="connsiteY35" fmla="*/ 171166 h 388243"/>
                <a:gd name="connsiteX36" fmla="*/ 193720 w 456473"/>
                <a:gd name="connsiteY36" fmla="*/ 64164 h 388243"/>
                <a:gd name="connsiteX37" fmla="*/ 167998 w 456473"/>
                <a:gd name="connsiteY37" fmla="*/ 64164 h 388243"/>
                <a:gd name="connsiteX38" fmla="*/ 167998 w 456473"/>
                <a:gd name="connsiteY38" fmla="*/ 29836 h 388243"/>
                <a:gd name="connsiteX39" fmla="*/ 193720 w 456473"/>
                <a:gd name="connsiteY39" fmla="*/ 29836 h 388243"/>
                <a:gd name="connsiteX40" fmla="*/ 193720 w 456473"/>
                <a:gd name="connsiteY40" fmla="*/ 64164 h 388243"/>
                <a:gd name="connsiteX41" fmla="*/ 229750 w 456473"/>
                <a:gd name="connsiteY41" fmla="*/ 29788 h 388243"/>
                <a:gd name="connsiteX42" fmla="*/ 255472 w 456473"/>
                <a:gd name="connsiteY42" fmla="*/ 29788 h 388243"/>
                <a:gd name="connsiteX43" fmla="*/ 255472 w 456473"/>
                <a:gd name="connsiteY43" fmla="*/ 64116 h 388243"/>
                <a:gd name="connsiteX44" fmla="*/ 229750 w 456473"/>
                <a:gd name="connsiteY44" fmla="*/ 64116 h 388243"/>
                <a:gd name="connsiteX45" fmla="*/ 229750 w 456473"/>
                <a:gd name="connsiteY45" fmla="*/ 29788 h 388243"/>
                <a:gd name="connsiteX46" fmla="*/ 229750 w 456473"/>
                <a:gd name="connsiteY46" fmla="*/ 93479 h 388243"/>
                <a:gd name="connsiteX47" fmla="*/ 255472 w 456473"/>
                <a:gd name="connsiteY47" fmla="*/ 93479 h 388243"/>
                <a:gd name="connsiteX48" fmla="*/ 255472 w 456473"/>
                <a:gd name="connsiteY48" fmla="*/ 127807 h 388243"/>
                <a:gd name="connsiteX49" fmla="*/ 229750 w 456473"/>
                <a:gd name="connsiteY49" fmla="*/ 127807 h 388243"/>
                <a:gd name="connsiteX50" fmla="*/ 229750 w 456473"/>
                <a:gd name="connsiteY50" fmla="*/ 93479 h 388243"/>
                <a:gd name="connsiteX51" fmla="*/ 229750 w 456473"/>
                <a:gd name="connsiteY51" fmla="*/ 157123 h 388243"/>
                <a:gd name="connsiteX52" fmla="*/ 255472 w 456473"/>
                <a:gd name="connsiteY52" fmla="*/ 157123 h 388243"/>
                <a:gd name="connsiteX53" fmla="*/ 255472 w 456473"/>
                <a:gd name="connsiteY53" fmla="*/ 191450 h 388243"/>
                <a:gd name="connsiteX54" fmla="*/ 229750 w 456473"/>
                <a:gd name="connsiteY54" fmla="*/ 191450 h 388243"/>
                <a:gd name="connsiteX55" fmla="*/ 229750 w 456473"/>
                <a:gd name="connsiteY55" fmla="*/ 157123 h 388243"/>
                <a:gd name="connsiteX56" fmla="*/ 229750 w 456473"/>
                <a:gd name="connsiteY56" fmla="*/ 220813 h 388243"/>
                <a:gd name="connsiteX57" fmla="*/ 255472 w 456473"/>
                <a:gd name="connsiteY57" fmla="*/ 220813 h 388243"/>
                <a:gd name="connsiteX58" fmla="*/ 255472 w 456473"/>
                <a:gd name="connsiteY58" fmla="*/ 255141 h 388243"/>
                <a:gd name="connsiteX59" fmla="*/ 229750 w 456473"/>
                <a:gd name="connsiteY59" fmla="*/ 255141 h 388243"/>
                <a:gd name="connsiteX60" fmla="*/ 229750 w 456473"/>
                <a:gd name="connsiteY60" fmla="*/ 220813 h 388243"/>
                <a:gd name="connsiteX61" fmla="*/ 69128 w 456473"/>
                <a:gd name="connsiteY61" fmla="*/ 146437 h 388243"/>
                <a:gd name="connsiteX62" fmla="*/ 137736 w 456473"/>
                <a:gd name="connsiteY62" fmla="*/ 146437 h 388243"/>
                <a:gd name="connsiteX63" fmla="*/ 137736 w 456473"/>
                <a:gd name="connsiteY63" fmla="*/ 167809 h 388243"/>
                <a:gd name="connsiteX64" fmla="*/ 69128 w 456473"/>
                <a:gd name="connsiteY64" fmla="*/ 167809 h 388243"/>
                <a:gd name="connsiteX65" fmla="*/ 69128 w 456473"/>
                <a:gd name="connsiteY65" fmla="*/ 146437 h 388243"/>
                <a:gd name="connsiteX66" fmla="*/ 69128 w 456473"/>
                <a:gd name="connsiteY66" fmla="*/ 186344 h 388243"/>
                <a:gd name="connsiteX67" fmla="*/ 137736 w 456473"/>
                <a:gd name="connsiteY67" fmla="*/ 186344 h 388243"/>
                <a:gd name="connsiteX68" fmla="*/ 137736 w 456473"/>
                <a:gd name="connsiteY68" fmla="*/ 207716 h 388243"/>
                <a:gd name="connsiteX69" fmla="*/ 69128 w 456473"/>
                <a:gd name="connsiteY69" fmla="*/ 207716 h 388243"/>
                <a:gd name="connsiteX70" fmla="*/ 69128 w 456473"/>
                <a:gd name="connsiteY70" fmla="*/ 186344 h 388243"/>
                <a:gd name="connsiteX71" fmla="*/ 79956 w 456473"/>
                <a:gd name="connsiteY71" fmla="*/ 363704 h 388243"/>
                <a:gd name="connsiteX72" fmla="*/ 79956 w 456473"/>
                <a:gd name="connsiteY72" fmla="*/ 287436 h 388243"/>
                <a:gd name="connsiteX73" fmla="*/ 126908 w 456473"/>
                <a:gd name="connsiteY73" fmla="*/ 287436 h 388243"/>
                <a:gd name="connsiteX74" fmla="*/ 126908 w 456473"/>
                <a:gd name="connsiteY74" fmla="*/ 363704 h 388243"/>
                <a:gd name="connsiteX75" fmla="*/ 79956 w 456473"/>
                <a:gd name="connsiteY75" fmla="*/ 363704 h 3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56473" h="388243">
                  <a:moveTo>
                    <a:pt x="430515" y="363704"/>
                  </a:moveTo>
                  <a:lnTo>
                    <a:pt x="430515" y="60948"/>
                  </a:lnTo>
                  <a:lnTo>
                    <a:pt x="308051" y="60948"/>
                  </a:lnTo>
                  <a:lnTo>
                    <a:pt x="308051" y="363704"/>
                  </a:lnTo>
                  <a:lnTo>
                    <a:pt x="287152" y="363704"/>
                  </a:lnTo>
                  <a:lnTo>
                    <a:pt x="287152" y="41326"/>
                  </a:lnTo>
                  <a:lnTo>
                    <a:pt x="313158" y="41326"/>
                  </a:lnTo>
                  <a:lnTo>
                    <a:pt x="313158" y="0"/>
                  </a:lnTo>
                  <a:lnTo>
                    <a:pt x="113244" y="0"/>
                  </a:lnTo>
                  <a:lnTo>
                    <a:pt x="113244" y="89129"/>
                  </a:lnTo>
                  <a:lnTo>
                    <a:pt x="203413" y="89129"/>
                  </a:lnTo>
                  <a:lnTo>
                    <a:pt x="203413" y="363704"/>
                  </a:lnTo>
                  <a:lnTo>
                    <a:pt x="180859" y="363704"/>
                  </a:lnTo>
                  <a:lnTo>
                    <a:pt x="180859" y="112251"/>
                  </a:lnTo>
                  <a:lnTo>
                    <a:pt x="26006" y="112251"/>
                  </a:lnTo>
                  <a:lnTo>
                    <a:pt x="26006" y="363656"/>
                  </a:lnTo>
                  <a:lnTo>
                    <a:pt x="0" y="363656"/>
                  </a:lnTo>
                  <a:lnTo>
                    <a:pt x="0" y="388244"/>
                  </a:lnTo>
                  <a:lnTo>
                    <a:pt x="456473" y="388244"/>
                  </a:lnTo>
                  <a:lnTo>
                    <a:pt x="456473" y="363656"/>
                  </a:lnTo>
                  <a:lnTo>
                    <a:pt x="430515" y="363656"/>
                  </a:lnTo>
                  <a:close/>
                  <a:moveTo>
                    <a:pt x="335050" y="86056"/>
                  </a:moveTo>
                  <a:lnTo>
                    <a:pt x="403658" y="86056"/>
                  </a:lnTo>
                  <a:lnTo>
                    <a:pt x="403658" y="107428"/>
                  </a:lnTo>
                  <a:lnTo>
                    <a:pt x="335050" y="107428"/>
                  </a:lnTo>
                  <a:lnTo>
                    <a:pt x="335050" y="86056"/>
                  </a:lnTo>
                  <a:close/>
                  <a:moveTo>
                    <a:pt x="335050" y="128611"/>
                  </a:moveTo>
                  <a:lnTo>
                    <a:pt x="403658" y="128611"/>
                  </a:lnTo>
                  <a:lnTo>
                    <a:pt x="403658" y="149983"/>
                  </a:lnTo>
                  <a:lnTo>
                    <a:pt x="335050" y="149983"/>
                  </a:lnTo>
                  <a:lnTo>
                    <a:pt x="335050" y="128611"/>
                  </a:lnTo>
                  <a:close/>
                  <a:moveTo>
                    <a:pt x="335050" y="171166"/>
                  </a:moveTo>
                  <a:lnTo>
                    <a:pt x="403658" y="171166"/>
                  </a:lnTo>
                  <a:lnTo>
                    <a:pt x="403658" y="192538"/>
                  </a:lnTo>
                  <a:lnTo>
                    <a:pt x="335050" y="192538"/>
                  </a:lnTo>
                  <a:lnTo>
                    <a:pt x="335050" y="171166"/>
                  </a:lnTo>
                  <a:close/>
                  <a:moveTo>
                    <a:pt x="193720" y="64164"/>
                  </a:moveTo>
                  <a:lnTo>
                    <a:pt x="167998" y="64164"/>
                  </a:lnTo>
                  <a:lnTo>
                    <a:pt x="167998" y="29836"/>
                  </a:lnTo>
                  <a:lnTo>
                    <a:pt x="193720" y="29836"/>
                  </a:lnTo>
                  <a:lnTo>
                    <a:pt x="193720" y="64164"/>
                  </a:lnTo>
                  <a:close/>
                  <a:moveTo>
                    <a:pt x="229750" y="29788"/>
                  </a:moveTo>
                  <a:lnTo>
                    <a:pt x="255472" y="29788"/>
                  </a:lnTo>
                  <a:lnTo>
                    <a:pt x="255472" y="64116"/>
                  </a:lnTo>
                  <a:lnTo>
                    <a:pt x="229750" y="64116"/>
                  </a:lnTo>
                  <a:lnTo>
                    <a:pt x="229750" y="29788"/>
                  </a:lnTo>
                  <a:close/>
                  <a:moveTo>
                    <a:pt x="229750" y="93479"/>
                  </a:moveTo>
                  <a:lnTo>
                    <a:pt x="255472" y="93479"/>
                  </a:lnTo>
                  <a:lnTo>
                    <a:pt x="255472" y="127807"/>
                  </a:lnTo>
                  <a:lnTo>
                    <a:pt x="229750" y="127807"/>
                  </a:lnTo>
                  <a:lnTo>
                    <a:pt x="229750" y="93479"/>
                  </a:lnTo>
                  <a:close/>
                  <a:moveTo>
                    <a:pt x="229750" y="157123"/>
                  </a:moveTo>
                  <a:lnTo>
                    <a:pt x="255472" y="157123"/>
                  </a:lnTo>
                  <a:lnTo>
                    <a:pt x="255472" y="191450"/>
                  </a:lnTo>
                  <a:lnTo>
                    <a:pt x="229750" y="191450"/>
                  </a:lnTo>
                  <a:lnTo>
                    <a:pt x="229750" y="157123"/>
                  </a:lnTo>
                  <a:close/>
                  <a:moveTo>
                    <a:pt x="229750" y="220813"/>
                  </a:moveTo>
                  <a:lnTo>
                    <a:pt x="255472" y="220813"/>
                  </a:lnTo>
                  <a:lnTo>
                    <a:pt x="255472" y="255141"/>
                  </a:lnTo>
                  <a:lnTo>
                    <a:pt x="229750" y="255141"/>
                  </a:lnTo>
                  <a:lnTo>
                    <a:pt x="229750" y="220813"/>
                  </a:lnTo>
                  <a:close/>
                  <a:moveTo>
                    <a:pt x="69128" y="146437"/>
                  </a:moveTo>
                  <a:lnTo>
                    <a:pt x="137736" y="146437"/>
                  </a:lnTo>
                  <a:lnTo>
                    <a:pt x="137736" y="167809"/>
                  </a:lnTo>
                  <a:lnTo>
                    <a:pt x="69128" y="167809"/>
                  </a:lnTo>
                  <a:lnTo>
                    <a:pt x="69128" y="146437"/>
                  </a:lnTo>
                  <a:close/>
                  <a:moveTo>
                    <a:pt x="69128" y="186344"/>
                  </a:moveTo>
                  <a:lnTo>
                    <a:pt x="137736" y="186344"/>
                  </a:lnTo>
                  <a:lnTo>
                    <a:pt x="137736" y="207716"/>
                  </a:lnTo>
                  <a:lnTo>
                    <a:pt x="69128" y="207716"/>
                  </a:lnTo>
                  <a:lnTo>
                    <a:pt x="69128" y="186344"/>
                  </a:lnTo>
                  <a:close/>
                  <a:moveTo>
                    <a:pt x="79956" y="363704"/>
                  </a:moveTo>
                  <a:lnTo>
                    <a:pt x="79956" y="287436"/>
                  </a:lnTo>
                  <a:lnTo>
                    <a:pt x="126908" y="287436"/>
                  </a:lnTo>
                  <a:lnTo>
                    <a:pt x="126908" y="363704"/>
                  </a:lnTo>
                  <a:lnTo>
                    <a:pt x="79956" y="363704"/>
                  </a:lnTo>
                  <a:close/>
                </a:path>
              </a:pathLst>
            </a:custGeom>
            <a:grpFill/>
            <a:ln w="4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1500"/>
            </a:p>
          </p:txBody>
        </p:sp>
      </p:grpSp>
      <p:sp>
        <p:nvSpPr>
          <p:cNvPr id="83" name="모서리가 둥근 직사각형 134">
            <a:extLst>
              <a:ext uri="{FF2B5EF4-FFF2-40B4-BE49-F238E27FC236}">
                <a16:creationId xmlns:a16="http://schemas.microsoft.com/office/drawing/2014/main" id="{FFEB2D9D-C321-CEAF-1944-396722F826CB}"/>
              </a:ext>
            </a:extLst>
          </p:cNvPr>
          <p:cNvSpPr/>
          <p:nvPr/>
        </p:nvSpPr>
        <p:spPr>
          <a:xfrm>
            <a:off x="3982918" y="2736335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모서리가 둥근 직사각형 134">
            <a:extLst>
              <a:ext uri="{FF2B5EF4-FFF2-40B4-BE49-F238E27FC236}">
                <a16:creationId xmlns:a16="http://schemas.microsoft.com/office/drawing/2014/main" id="{58D65CB0-07DD-6725-AE42-E71053CF3153}"/>
              </a:ext>
            </a:extLst>
          </p:cNvPr>
          <p:cNvSpPr/>
          <p:nvPr/>
        </p:nvSpPr>
        <p:spPr>
          <a:xfrm>
            <a:off x="5811767" y="2728514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모서리가 둥근 직사각형 134">
            <a:extLst>
              <a:ext uri="{FF2B5EF4-FFF2-40B4-BE49-F238E27FC236}">
                <a16:creationId xmlns:a16="http://schemas.microsoft.com/office/drawing/2014/main" id="{74E5361B-2CA6-7668-F71C-A9FB170CF0C4}"/>
              </a:ext>
            </a:extLst>
          </p:cNvPr>
          <p:cNvSpPr/>
          <p:nvPr/>
        </p:nvSpPr>
        <p:spPr>
          <a:xfrm>
            <a:off x="7660026" y="2728514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모서리가 둥근 직사각형 134">
            <a:extLst>
              <a:ext uri="{FF2B5EF4-FFF2-40B4-BE49-F238E27FC236}">
                <a16:creationId xmlns:a16="http://schemas.microsoft.com/office/drawing/2014/main" id="{86592737-7D69-AA15-CC94-4858DEF8E6D4}"/>
              </a:ext>
            </a:extLst>
          </p:cNvPr>
          <p:cNvSpPr/>
          <p:nvPr/>
        </p:nvSpPr>
        <p:spPr>
          <a:xfrm>
            <a:off x="2151414" y="3356467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모서리가 둥근 직사각형 134">
            <a:extLst>
              <a:ext uri="{FF2B5EF4-FFF2-40B4-BE49-F238E27FC236}">
                <a16:creationId xmlns:a16="http://schemas.microsoft.com/office/drawing/2014/main" id="{264EB2D9-0E58-367A-5D41-E23654B5A239}"/>
              </a:ext>
            </a:extLst>
          </p:cNvPr>
          <p:cNvSpPr/>
          <p:nvPr/>
        </p:nvSpPr>
        <p:spPr>
          <a:xfrm>
            <a:off x="3982918" y="3356293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2" name="모서리가 둥근 직사각형 134">
            <a:extLst>
              <a:ext uri="{FF2B5EF4-FFF2-40B4-BE49-F238E27FC236}">
                <a16:creationId xmlns:a16="http://schemas.microsoft.com/office/drawing/2014/main" id="{1BBF5178-52B5-59E6-E17B-E2A2E09D0449}"/>
              </a:ext>
            </a:extLst>
          </p:cNvPr>
          <p:cNvSpPr/>
          <p:nvPr/>
        </p:nvSpPr>
        <p:spPr>
          <a:xfrm>
            <a:off x="5811767" y="3348472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3" name="모서리가 둥근 직사각형 134">
            <a:extLst>
              <a:ext uri="{FF2B5EF4-FFF2-40B4-BE49-F238E27FC236}">
                <a16:creationId xmlns:a16="http://schemas.microsoft.com/office/drawing/2014/main" id="{775745F8-9A38-ACE2-937A-90865CD76552}"/>
              </a:ext>
            </a:extLst>
          </p:cNvPr>
          <p:cNvSpPr/>
          <p:nvPr/>
        </p:nvSpPr>
        <p:spPr>
          <a:xfrm>
            <a:off x="7660026" y="3348472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모서리가 둥근 직사각형 134">
            <a:extLst>
              <a:ext uri="{FF2B5EF4-FFF2-40B4-BE49-F238E27FC236}">
                <a16:creationId xmlns:a16="http://schemas.microsoft.com/office/drawing/2014/main" id="{36866BE7-0705-3BD5-2777-477C6381B3F2}"/>
              </a:ext>
            </a:extLst>
          </p:cNvPr>
          <p:cNvSpPr/>
          <p:nvPr/>
        </p:nvSpPr>
        <p:spPr>
          <a:xfrm>
            <a:off x="2155881" y="3995905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6" name="모서리가 둥근 직사각형 134">
            <a:extLst>
              <a:ext uri="{FF2B5EF4-FFF2-40B4-BE49-F238E27FC236}">
                <a16:creationId xmlns:a16="http://schemas.microsoft.com/office/drawing/2014/main" id="{764D5414-9CC3-56AD-1021-9E3E720B15F3}"/>
              </a:ext>
            </a:extLst>
          </p:cNvPr>
          <p:cNvSpPr/>
          <p:nvPr/>
        </p:nvSpPr>
        <p:spPr>
          <a:xfrm>
            <a:off x="3987385" y="3995731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7" name="모서리가 둥근 직사각형 134">
            <a:extLst>
              <a:ext uri="{FF2B5EF4-FFF2-40B4-BE49-F238E27FC236}">
                <a16:creationId xmlns:a16="http://schemas.microsoft.com/office/drawing/2014/main" id="{A7F567B7-F65D-BE54-20B5-9CA6A107DB8E}"/>
              </a:ext>
            </a:extLst>
          </p:cNvPr>
          <p:cNvSpPr/>
          <p:nvPr/>
        </p:nvSpPr>
        <p:spPr>
          <a:xfrm>
            <a:off x="5816234" y="3987910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모서리가 둥근 직사각형 134">
            <a:extLst>
              <a:ext uri="{FF2B5EF4-FFF2-40B4-BE49-F238E27FC236}">
                <a16:creationId xmlns:a16="http://schemas.microsoft.com/office/drawing/2014/main" id="{AC1FC113-2D23-70EC-9ACE-FB665ECD4543}"/>
              </a:ext>
            </a:extLst>
          </p:cNvPr>
          <p:cNvSpPr/>
          <p:nvPr/>
        </p:nvSpPr>
        <p:spPr>
          <a:xfrm>
            <a:off x="7664493" y="3987910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9" name="그림 98">
            <a:extLst>
              <a:ext uri="{FF2B5EF4-FFF2-40B4-BE49-F238E27FC236}">
                <a16:creationId xmlns:a16="http://schemas.microsoft.com/office/drawing/2014/main" id="{75BCA7A8-9C2D-B708-11FB-B77ED71844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1344" y="3404236"/>
            <a:ext cx="972033" cy="364512"/>
          </a:xfrm>
          <a:prstGeom prst="rect">
            <a:avLst/>
          </a:prstGeom>
          <a:ln w="28575">
            <a:noFill/>
          </a:ln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E03BE486-76E6-8C0C-DC4B-551F155724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3288" y="2143519"/>
            <a:ext cx="991143" cy="405798"/>
          </a:xfrm>
          <a:prstGeom prst="rect">
            <a:avLst/>
          </a:prstGeom>
          <a:ln w="28575">
            <a:noFill/>
          </a:ln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5167E7E0-DE79-43BD-27AB-1164A0DD82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7084" y="2191721"/>
            <a:ext cx="1044116" cy="362244"/>
          </a:xfrm>
          <a:prstGeom prst="rect">
            <a:avLst/>
          </a:prstGeom>
          <a:ln w="28575">
            <a:noFill/>
          </a:ln>
        </p:spPr>
      </p:pic>
      <p:pic>
        <p:nvPicPr>
          <p:cNvPr id="102" name="그림 101">
            <a:extLst>
              <a:ext uri="{FF2B5EF4-FFF2-40B4-BE49-F238E27FC236}">
                <a16:creationId xmlns:a16="http://schemas.microsoft.com/office/drawing/2014/main" id="{5C6A6A02-2D4C-CFB2-C4EC-4E945A764C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2029" y="2260108"/>
            <a:ext cx="807563" cy="205095"/>
          </a:xfrm>
          <a:prstGeom prst="rect">
            <a:avLst/>
          </a:prstGeom>
          <a:ln w="28575">
            <a:noFill/>
          </a:ln>
        </p:spPr>
      </p:pic>
      <p:sp>
        <p:nvSpPr>
          <p:cNvPr id="103" name="모서리가 둥근 직사각형 134">
            <a:extLst>
              <a:ext uri="{FF2B5EF4-FFF2-40B4-BE49-F238E27FC236}">
                <a16:creationId xmlns:a16="http://schemas.microsoft.com/office/drawing/2014/main" id="{46EF4B08-DCFB-C0BD-585C-4DA8D652B3E9}"/>
              </a:ext>
            </a:extLst>
          </p:cNvPr>
          <p:cNvSpPr/>
          <p:nvPr/>
        </p:nvSpPr>
        <p:spPr>
          <a:xfrm>
            <a:off x="2151414" y="2108715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4" name="그림 103">
            <a:extLst>
              <a:ext uri="{FF2B5EF4-FFF2-40B4-BE49-F238E27FC236}">
                <a16:creationId xmlns:a16="http://schemas.microsoft.com/office/drawing/2014/main" id="{6E48AACA-2641-338F-347B-43F99059BB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5641" y="2191721"/>
            <a:ext cx="1310121" cy="316490"/>
          </a:xfrm>
          <a:prstGeom prst="rect">
            <a:avLst/>
          </a:prstGeom>
        </p:spPr>
      </p:pic>
      <p:sp>
        <p:nvSpPr>
          <p:cNvPr id="105" name="모서리가 둥근 직사각형 134">
            <a:extLst>
              <a:ext uri="{FF2B5EF4-FFF2-40B4-BE49-F238E27FC236}">
                <a16:creationId xmlns:a16="http://schemas.microsoft.com/office/drawing/2014/main" id="{1915FA2C-2CCC-33A3-005D-DF915187BE18}"/>
              </a:ext>
            </a:extLst>
          </p:cNvPr>
          <p:cNvSpPr/>
          <p:nvPr/>
        </p:nvSpPr>
        <p:spPr>
          <a:xfrm>
            <a:off x="3982918" y="2108541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모서리가 둥근 직사각형 134">
            <a:extLst>
              <a:ext uri="{FF2B5EF4-FFF2-40B4-BE49-F238E27FC236}">
                <a16:creationId xmlns:a16="http://schemas.microsoft.com/office/drawing/2014/main" id="{41993F42-586F-F59F-767B-4C7B813CF010}"/>
              </a:ext>
            </a:extLst>
          </p:cNvPr>
          <p:cNvSpPr/>
          <p:nvPr/>
        </p:nvSpPr>
        <p:spPr>
          <a:xfrm>
            <a:off x="5811767" y="2100720"/>
            <a:ext cx="165949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모서리가 둥근 직사각형 134">
            <a:extLst>
              <a:ext uri="{FF2B5EF4-FFF2-40B4-BE49-F238E27FC236}">
                <a16:creationId xmlns:a16="http://schemas.microsoft.com/office/drawing/2014/main" id="{21972EED-37BC-24CF-D39D-DEF9488648C3}"/>
              </a:ext>
            </a:extLst>
          </p:cNvPr>
          <p:cNvSpPr/>
          <p:nvPr/>
        </p:nvSpPr>
        <p:spPr>
          <a:xfrm>
            <a:off x="7660026" y="2100720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BDAF5143-7FE4-891F-E526-C51A69DB834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11819" r="9651" b="9865"/>
          <a:stretch/>
        </p:blipFill>
        <p:spPr>
          <a:xfrm>
            <a:off x="8004483" y="2151182"/>
            <a:ext cx="961195" cy="375043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F5A0ACFB-3F06-9027-B37E-4BAD494504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31" y="2195580"/>
            <a:ext cx="1168528" cy="269449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E948A60E-850A-545D-4AE5-8EA1389CD2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2153598"/>
            <a:ext cx="1147563" cy="353760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5000374C-06C2-9550-0E7E-7917B095BB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29044" y="2824603"/>
            <a:ext cx="1215558" cy="270505"/>
          </a:xfrm>
          <a:prstGeom prst="rect">
            <a:avLst/>
          </a:prstGeom>
        </p:spPr>
      </p:pic>
      <p:sp>
        <p:nvSpPr>
          <p:cNvPr id="113" name="모서리가 둥근 직사각형 134">
            <a:extLst>
              <a:ext uri="{FF2B5EF4-FFF2-40B4-BE49-F238E27FC236}">
                <a16:creationId xmlns:a16="http://schemas.microsoft.com/office/drawing/2014/main" id="{730D1F8F-F5DF-C629-27F8-FB8A532AE194}"/>
              </a:ext>
            </a:extLst>
          </p:cNvPr>
          <p:cNvSpPr/>
          <p:nvPr/>
        </p:nvSpPr>
        <p:spPr>
          <a:xfrm>
            <a:off x="2151414" y="2736509"/>
            <a:ext cx="1650111" cy="46927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3BA2E291-E0BA-0BC7-5290-2C608D9161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61344" y="2773936"/>
            <a:ext cx="1050435" cy="381976"/>
          </a:xfrm>
          <a:prstGeom prst="rect">
            <a:avLst/>
          </a:prstGeom>
          <a:ln w="28575">
            <a:noFill/>
          </a:ln>
        </p:spPr>
      </p:pic>
      <p:pic>
        <p:nvPicPr>
          <p:cNvPr id="115" name="그림 114">
            <a:extLst>
              <a:ext uri="{FF2B5EF4-FFF2-40B4-BE49-F238E27FC236}">
                <a16:creationId xmlns:a16="http://schemas.microsoft.com/office/drawing/2014/main" id="{A3543A69-CC68-A18B-6F84-621C953D3A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72491" y="2809295"/>
            <a:ext cx="1044366" cy="330134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62EF23C0-EC2B-BE91-7257-8F59EBE1D1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49998" y="4037747"/>
            <a:ext cx="1131205" cy="337053"/>
          </a:xfrm>
          <a:prstGeom prst="rect">
            <a:avLst/>
          </a:prstGeom>
          <a:ln w="28575">
            <a:noFill/>
          </a:ln>
        </p:spPr>
      </p:pic>
      <p:pic>
        <p:nvPicPr>
          <p:cNvPr id="117" name="그림 116">
            <a:extLst>
              <a:ext uri="{FF2B5EF4-FFF2-40B4-BE49-F238E27FC236}">
                <a16:creationId xmlns:a16="http://schemas.microsoft.com/office/drawing/2014/main" id="{E39059BE-3F92-A1AD-20EE-B154009D3D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63032" y="4052188"/>
            <a:ext cx="899800" cy="353768"/>
          </a:xfrm>
          <a:prstGeom prst="rect">
            <a:avLst/>
          </a:prstGeom>
        </p:spPr>
      </p:pic>
      <p:pic>
        <p:nvPicPr>
          <p:cNvPr id="118" name="그림 117">
            <a:extLst>
              <a:ext uri="{FF2B5EF4-FFF2-40B4-BE49-F238E27FC236}">
                <a16:creationId xmlns:a16="http://schemas.microsoft.com/office/drawing/2014/main" id="{67F4385E-A28D-9191-22E9-EFC7EDB4713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0"/>
          <a:stretch/>
        </p:blipFill>
        <p:spPr>
          <a:xfrm>
            <a:off x="7811804" y="3428465"/>
            <a:ext cx="1346552" cy="304586"/>
          </a:xfrm>
          <a:prstGeom prst="rect">
            <a:avLst/>
          </a:prstGeom>
        </p:spPr>
      </p:pic>
      <p:pic>
        <p:nvPicPr>
          <p:cNvPr id="119" name="그림 118">
            <a:extLst>
              <a:ext uri="{FF2B5EF4-FFF2-40B4-BE49-F238E27FC236}">
                <a16:creationId xmlns:a16="http://schemas.microsoft.com/office/drawing/2014/main" id="{D9A47454-6263-B64D-160E-86999836B9E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17" y="4135880"/>
            <a:ext cx="1111747" cy="207059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:a16="http://schemas.microsoft.com/office/drawing/2014/main" id="{065E1DA6-CF83-AD29-6DC0-131763AAC52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69945" y="2804924"/>
            <a:ext cx="1163719" cy="289166"/>
          </a:xfrm>
          <a:prstGeom prst="rect">
            <a:avLst/>
          </a:prstGeom>
        </p:spPr>
      </p:pic>
      <p:pic>
        <p:nvPicPr>
          <p:cNvPr id="121" name="그림 120">
            <a:extLst>
              <a:ext uri="{FF2B5EF4-FFF2-40B4-BE49-F238E27FC236}">
                <a16:creationId xmlns:a16="http://schemas.microsoft.com/office/drawing/2014/main" id="{922294A7-16F5-48EF-8C48-3AE9EE169C3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2" r="2488" b="16837"/>
          <a:stretch/>
        </p:blipFill>
        <p:spPr>
          <a:xfrm>
            <a:off x="6011290" y="3449370"/>
            <a:ext cx="1279855" cy="282853"/>
          </a:xfrm>
          <a:prstGeom prst="rect">
            <a:avLst/>
          </a:prstGeom>
        </p:spPr>
      </p:pic>
      <p:pic>
        <p:nvPicPr>
          <p:cNvPr id="122" name="그림 121">
            <a:extLst>
              <a:ext uri="{FF2B5EF4-FFF2-40B4-BE49-F238E27FC236}">
                <a16:creationId xmlns:a16="http://schemas.microsoft.com/office/drawing/2014/main" id="{89C148D8-7DA3-2D78-D22F-A19BFEF5478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29529" y="3400878"/>
            <a:ext cx="1299735" cy="362913"/>
          </a:xfrm>
          <a:prstGeom prst="rect">
            <a:avLst/>
          </a:prstGeom>
        </p:spPr>
      </p:pic>
      <p:pic>
        <p:nvPicPr>
          <p:cNvPr id="123" name="그림 122">
            <a:extLst>
              <a:ext uri="{FF2B5EF4-FFF2-40B4-BE49-F238E27FC236}">
                <a16:creationId xmlns:a16="http://schemas.microsoft.com/office/drawing/2014/main" id="{B9C33E5F-F434-59A0-635E-BB2389DB89FA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t="9364" r="11271" b="21877"/>
          <a:stretch/>
        </p:blipFill>
        <p:spPr>
          <a:xfrm>
            <a:off x="8062029" y="4028931"/>
            <a:ext cx="863201" cy="3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7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967" y="1947029"/>
            <a:ext cx="466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Thank You!</a:t>
            </a:r>
            <a:endParaRPr lang="ko-KR" altLang="en-US" sz="5400" dirty="0">
              <a:latin typeface="Source Sans Pro SemiBold" panose="020B0603030403020204" pitchFamily="34" charset="0"/>
              <a:ea typeface="다음_SemiBold" panose="0200070006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EBBA6-C067-4864-B38F-2C0D409104C2}"/>
              </a:ext>
            </a:extLst>
          </p:cNvPr>
          <p:cNvSpPr txBox="1"/>
          <p:nvPr/>
        </p:nvSpPr>
        <p:spPr>
          <a:xfrm>
            <a:off x="380492" y="2981184"/>
            <a:ext cx="49567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서울 구로구 디지털로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31</a:t>
            </a:r>
            <a:r>
              <a:rPr kumimoji="1" lang="ko-KR" altLang="en-US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길 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62 </a:t>
            </a:r>
            <a:r>
              <a:rPr kumimoji="1" lang="ko-KR" altLang="en-US" sz="10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아티스포럼</a:t>
            </a:r>
            <a:r>
              <a:rPr kumimoji="1" lang="ko-KR" altLang="en-US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308</a:t>
            </a:r>
            <a:r>
              <a:rPr kumimoji="1" lang="ko-KR" altLang="en-US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호 ㈜나루아이</a:t>
            </a:r>
            <a:endParaRPr kumimoji="1" lang="en-US" altLang="ko-KR" sz="10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F1405, 62, Digital-</a:t>
            </a:r>
            <a:r>
              <a:rPr kumimoji="1" lang="en-US" altLang="ko-KR" sz="10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ro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31-gil, </a:t>
            </a:r>
            <a:r>
              <a:rPr kumimoji="1" lang="en-US" altLang="ko-KR" sz="10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Guro-gu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Seoul, Republic of Korea</a:t>
            </a:r>
          </a:p>
          <a:p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Tel / 02) 6238. 1500  Fax / 02) 6238. 1502</a:t>
            </a:r>
          </a:p>
          <a:p>
            <a:pPr algn="l">
              <a:buNone/>
            </a:pPr>
            <a:endParaRPr kumimoji="1" lang="en-US" altLang="ko-KR" sz="10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l">
              <a:buNone/>
            </a:pP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All Copy and Design Reserved by </a:t>
            </a:r>
            <a:r>
              <a:rPr kumimoji="1" lang="en-US" altLang="ko-KR" sz="10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narui</a:t>
            </a:r>
            <a:r>
              <a:rPr kumimoji="1" lang="en-US" altLang="ko-KR" sz="10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Co. LTD</a:t>
            </a:r>
            <a:endParaRPr kumimoji="1" lang="ko-KR" altLang="en-US" sz="10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14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702" y="1852194"/>
            <a:ext cx="9140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 latinLnBrk="0"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ko-KR" altLang="en-US" sz="15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Bold" pitchFamily="18" charset="-127"/>
                <a:ea typeface="KoPub돋움체 Bold" pitchFamily="18" charset="-127"/>
              </a:rPr>
              <a:t>회사 개요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121899" y="1948158"/>
            <a:ext cx="119133" cy="119133"/>
          </a:xfrm>
          <a:prstGeom prst="rect">
            <a:avLst/>
          </a:prstGeom>
          <a:solidFill>
            <a:srgbClr val="E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21899" y="2420888"/>
            <a:ext cx="119133" cy="119133"/>
          </a:xfrm>
          <a:prstGeom prst="rect">
            <a:avLst/>
          </a:prstGeom>
          <a:solidFill>
            <a:srgbClr val="E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121898" y="2852936"/>
            <a:ext cx="119133" cy="119133"/>
          </a:xfrm>
          <a:prstGeom prst="rect">
            <a:avLst/>
          </a:prstGeom>
          <a:solidFill>
            <a:srgbClr val="E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121898" y="3320988"/>
            <a:ext cx="119133" cy="119133"/>
          </a:xfrm>
          <a:prstGeom prst="rect">
            <a:avLst/>
          </a:prstGeom>
          <a:solidFill>
            <a:srgbClr val="E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H="1">
            <a:off x="5176800" y="1985149"/>
            <a:ext cx="1" cy="1451280"/>
          </a:xfrm>
          <a:prstGeom prst="line">
            <a:avLst/>
          </a:prstGeom>
          <a:ln>
            <a:solidFill>
              <a:srgbClr val="ED7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41031" y="2326691"/>
            <a:ext cx="13067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just" fontAlgn="base" latinLnBrk="0">
              <a:spcBef>
                <a:spcPct val="0"/>
              </a:spcBef>
              <a:spcAft>
                <a:spcPct val="35000"/>
              </a:spcAft>
              <a:defRPr kumimoji="1" sz="150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Bold" pitchFamily="18" charset="-127"/>
                <a:ea typeface="KoPub돋움체 Bold" pitchFamily="18" charset="-127"/>
              </a:defRPr>
            </a:lvl1pPr>
          </a:lstStyle>
          <a:p>
            <a:r>
              <a:rPr lang="ko-KR" altLang="en-US" dirty="0"/>
              <a:t>주요 구축 실적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1702" y="2772831"/>
            <a:ext cx="13067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just" fontAlgn="base" latinLnBrk="0">
              <a:spcBef>
                <a:spcPct val="0"/>
              </a:spcBef>
              <a:spcAft>
                <a:spcPct val="35000"/>
              </a:spcAft>
              <a:defRPr kumimoji="1" sz="150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Bold" pitchFamily="18" charset="-127"/>
                <a:ea typeface="KoPub돋움체 Bold" pitchFamily="18" charset="-127"/>
              </a:defRPr>
            </a:lvl1pPr>
          </a:lstStyle>
          <a:p>
            <a:r>
              <a:rPr lang="ko-KR" altLang="en-US" dirty="0"/>
              <a:t>주요 제품 소개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4447" y="3218971"/>
            <a:ext cx="18678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just" fontAlgn="base" latinLnBrk="0">
              <a:spcBef>
                <a:spcPct val="0"/>
              </a:spcBef>
              <a:spcAft>
                <a:spcPct val="35000"/>
              </a:spcAft>
              <a:defRPr kumimoji="1" sz="150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Bold" pitchFamily="18" charset="-127"/>
                <a:ea typeface="KoPub돋움체 Bold" pitchFamily="18" charset="-127"/>
              </a:defRPr>
            </a:lvl1pPr>
          </a:lstStyle>
          <a:p>
            <a:r>
              <a:rPr lang="ko-KR" altLang="en-US" dirty="0"/>
              <a:t>주요 </a:t>
            </a:r>
            <a:r>
              <a:rPr lang="ko-KR" altLang="en-US" dirty="0" err="1"/>
              <a:t>고객사</a:t>
            </a:r>
            <a:r>
              <a:rPr lang="ko-KR" altLang="en-US" dirty="0"/>
              <a:t> 및 </a:t>
            </a:r>
            <a:r>
              <a:rPr lang="ko-KR" altLang="en-US" dirty="0" err="1"/>
              <a:t>협력사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509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1ACF71-8636-CAE7-440E-583E6BC4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회사개요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B5FF639-4C99-0170-55E5-B6AA2E43241F}"/>
              </a:ext>
            </a:extLst>
          </p:cNvPr>
          <p:cNvSpPr/>
          <p:nvPr/>
        </p:nvSpPr>
        <p:spPr>
          <a:xfrm>
            <a:off x="1678082" y="4297612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87D176C-748F-826D-2FCA-EEA4E3C400AF}"/>
              </a:ext>
            </a:extLst>
          </p:cNvPr>
          <p:cNvSpPr/>
          <p:nvPr/>
        </p:nvSpPr>
        <p:spPr>
          <a:xfrm>
            <a:off x="379413" y="5982920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4AF8CD4-2AEC-8912-77E3-652CCF272F5E}"/>
              </a:ext>
            </a:extLst>
          </p:cNvPr>
          <p:cNvSpPr/>
          <p:nvPr/>
        </p:nvSpPr>
        <p:spPr>
          <a:xfrm>
            <a:off x="1678082" y="5982920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CF937A3-255A-C296-BCEC-06828929B3F3}"/>
              </a:ext>
            </a:extLst>
          </p:cNvPr>
          <p:cNvSpPr/>
          <p:nvPr/>
        </p:nvSpPr>
        <p:spPr>
          <a:xfrm>
            <a:off x="2976752" y="5424108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CB333757-A6C4-9BC1-E3E7-E3482BC1D51C}"/>
              </a:ext>
            </a:extLst>
          </p:cNvPr>
          <p:cNvSpPr/>
          <p:nvPr/>
        </p:nvSpPr>
        <p:spPr>
          <a:xfrm>
            <a:off x="379413" y="5424108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2DD00F04-9181-643C-9FB9-BF9D5E523EFD}"/>
              </a:ext>
            </a:extLst>
          </p:cNvPr>
          <p:cNvSpPr/>
          <p:nvPr/>
        </p:nvSpPr>
        <p:spPr>
          <a:xfrm>
            <a:off x="1678082" y="5424108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2AC4B7D4-196D-285A-ED8F-E9F8C68AC173}"/>
              </a:ext>
            </a:extLst>
          </p:cNvPr>
          <p:cNvSpPr/>
          <p:nvPr/>
        </p:nvSpPr>
        <p:spPr>
          <a:xfrm>
            <a:off x="2976752" y="4848760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D4B7C452-7FFA-4E8E-C20B-98995E7483D4}"/>
              </a:ext>
            </a:extLst>
          </p:cNvPr>
          <p:cNvSpPr/>
          <p:nvPr/>
        </p:nvSpPr>
        <p:spPr>
          <a:xfrm>
            <a:off x="379413" y="4848760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7671D9AB-478C-C5AF-6B1E-4CA829710EFA}"/>
              </a:ext>
            </a:extLst>
          </p:cNvPr>
          <p:cNvSpPr/>
          <p:nvPr/>
        </p:nvSpPr>
        <p:spPr>
          <a:xfrm>
            <a:off x="1678082" y="4848760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28F6B4A7-04A0-F00A-F804-94B04933274E}"/>
              </a:ext>
            </a:extLst>
          </p:cNvPr>
          <p:cNvSpPr/>
          <p:nvPr/>
        </p:nvSpPr>
        <p:spPr>
          <a:xfrm>
            <a:off x="379413" y="4291493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3" name="표 52">
            <a:extLst>
              <a:ext uri="{FF2B5EF4-FFF2-40B4-BE49-F238E27FC236}">
                <a16:creationId xmlns:a16="http://schemas.microsoft.com/office/drawing/2014/main" id="{BC1903EC-1A7E-C7B9-6313-C07660163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36434"/>
              </p:ext>
            </p:extLst>
          </p:nvPr>
        </p:nvGraphicFramePr>
        <p:xfrm>
          <a:off x="4264052" y="2053648"/>
          <a:ext cx="5270057" cy="4297963"/>
        </p:xfrm>
        <a:graphic>
          <a:graphicData uri="http://schemas.openxmlformats.org/drawingml/2006/table">
            <a:tbl>
              <a:tblPr firstRow="1" bandRow="1"/>
              <a:tblGrid>
                <a:gridCol w="150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896">
                  <a:extLst>
                    <a:ext uri="{9D8B030D-6E8A-4147-A177-3AD203B41FA5}">
                      <a16:colId xmlns:a16="http://schemas.microsoft.com/office/drawing/2014/main" val="3589350596"/>
                    </a:ext>
                  </a:extLst>
                </a:gridCol>
              </a:tblGrid>
              <a:tr h="29005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회사명</a:t>
                      </a: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kumimoji="1" lang="ko-KR" altLang="en-US" sz="105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주</a:t>
                      </a:r>
                      <a:r>
                        <a:rPr kumimoji="1" lang="en-US" altLang="ko-KR" sz="105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)</a:t>
                      </a:r>
                      <a:r>
                        <a:rPr kumimoji="1" lang="ko-KR" altLang="en-US" sz="105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나루아이</a:t>
                      </a: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대표자</a:t>
                      </a: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5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정 진 만</a:t>
                      </a: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25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사업분야</a:t>
                      </a:r>
                      <a:endParaRPr kumimoji="1" lang="en-US" altLang="ko-KR" sz="900" b="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1. </a:t>
                      </a:r>
                      <a:r>
                        <a:rPr lang="ko-KR" altLang="en-US" sz="9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핀테크플랫폼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 컨설팅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/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구축 서비스</a:t>
                      </a:r>
                      <a:endParaRPr lang="en-US" altLang="ko-KR" sz="9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2. 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금융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/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공공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/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기업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SI/ITO 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서비스</a:t>
                      </a:r>
                      <a:endParaRPr lang="en-US" altLang="ko-KR" sz="9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3. </a:t>
                      </a:r>
                      <a:r>
                        <a:rPr lang="ko-KR" altLang="en-US" sz="9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프론트엔드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 금융 솔루션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(</a:t>
                      </a:r>
                      <a:r>
                        <a:rPr lang="en-US" altLang="ko-KR" sz="9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Insutok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, PIAH5, STT, TTS)</a:t>
                      </a:r>
                      <a:endParaRPr lang="ko-KR" altLang="en-US" sz="9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주소</a:t>
                      </a:r>
                      <a:endParaRPr kumimoji="1" lang="en-US" altLang="ko-KR" sz="900" b="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서울시 구로구 디지털로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33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길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11, </a:t>
                      </a:r>
                      <a:r>
                        <a:rPr lang="ko-KR" altLang="en-US" sz="9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에이스테크노타워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8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차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1403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  <a:sym typeface="Wingdings" pitchFamily="2" charset="2"/>
                        </a:rPr>
                        <a:t>호</a:t>
                      </a:r>
                      <a:endParaRPr lang="ko-KR" altLang="en-US" sz="90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전화번호</a:t>
                      </a:r>
                      <a:endParaRPr kumimoji="1" lang="en-US" altLang="ko-KR" sz="900" b="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02-6238-1500</a:t>
                      </a:r>
                      <a:endParaRPr lang="ko-KR" altLang="en-US" sz="90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FAX</a:t>
                      </a:r>
                      <a:endParaRPr kumimoji="1" lang="ko-KR" altLang="en-US" sz="900" b="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02-542-4643</a:t>
                      </a:r>
                      <a:endParaRPr lang="ko-KR" altLang="en-US" sz="90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회사 설립 년도</a:t>
                      </a:r>
                      <a:endParaRPr kumimoji="1" lang="en-US" altLang="ko-KR" sz="900" b="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2005</a:t>
                      </a:r>
                      <a:r>
                        <a:rPr lang="ko-KR" altLang="en-US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년 </a:t>
                      </a: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4</a:t>
                      </a:r>
                      <a:r>
                        <a:rPr lang="ko-KR" altLang="en-US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월 </a:t>
                      </a: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6</a:t>
                      </a:r>
                      <a:r>
                        <a:rPr lang="ko-KR" altLang="en-US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일 </a:t>
                      </a: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(2014</a:t>
                      </a:r>
                      <a:r>
                        <a:rPr lang="ko-KR" altLang="en-US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년 </a:t>
                      </a: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월 법인 분리</a:t>
                      </a: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90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종업원 수</a:t>
                      </a:r>
                      <a:endParaRPr kumimoji="1" lang="en-US" altLang="ko-KR" sz="900" b="0" kern="1200" noProof="1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45 </a:t>
                      </a:r>
                      <a:r>
                        <a:rPr lang="ko-KR" altLang="en-US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명</a:t>
                      </a:r>
                    </a:p>
                  </a:txBody>
                  <a:tcPr marL="90000" marR="90000" marT="46800" marB="4680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23444205"/>
                  </a:ext>
                </a:extLst>
              </a:tr>
              <a:tr h="2721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해당부문 종사기간</a:t>
                      </a: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-윤고딕340"/>
                          <a:ea typeface="-윤고딕34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2005</a:t>
                      </a:r>
                      <a:r>
                        <a:rPr lang="ko-KR" altLang="en-US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년 </a:t>
                      </a: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4</a:t>
                      </a:r>
                      <a:r>
                        <a:rPr lang="ko-KR" altLang="en-US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월 </a:t>
                      </a:r>
                      <a:r>
                        <a:rPr lang="en-US" altLang="ko-KR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~ </a:t>
                      </a:r>
                      <a:r>
                        <a:rPr lang="ko-KR" altLang="en-US" sz="90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현재 </a:t>
                      </a:r>
                    </a:p>
                  </a:txBody>
                  <a:tcPr marL="90000" marR="90000" marT="46800" marB="4680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108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0" kern="1200" noProof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주요 연혁</a:t>
                      </a: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5725" marR="0" lvl="0" indent="-8572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69696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고용노동부 선정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23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년도 </a:t>
                      </a:r>
                      <a:r>
                        <a:rPr lang="ko-KR" altLang="en-US" sz="9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청년친화강소기업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 인증</a:t>
                      </a:r>
                    </a:p>
                    <a:p>
                      <a:pPr marL="85725" marR="0" lvl="0" indent="-8572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69696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고용노동부 선정 강소기업 인증</a:t>
                      </a:r>
                    </a:p>
                    <a:p>
                      <a:pPr marL="85725" marR="0" lvl="0" indent="-8572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69696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2022 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제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6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회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4IR Awards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9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핀테크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 부문 대상 수상</a:t>
                      </a:r>
                    </a:p>
                    <a:p>
                      <a:pPr marL="85725" marR="0" lvl="0" indent="-8572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69696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기술혁신형 중소기업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en-US" altLang="ko-KR" sz="9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Inno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-Biz) 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선정</a:t>
                      </a:r>
                    </a:p>
                    <a:p>
                      <a:pPr marL="85725" marR="0" lvl="0" indent="-8572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69696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웹 어워드 코리아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2020 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보험부문 대상 수상</a:t>
                      </a:r>
                    </a:p>
                    <a:p>
                      <a:pPr marL="85725" marR="0" lvl="0" indent="-8572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69696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대화형 계피상이 청약 시스템 특허 취득</a:t>
                      </a:r>
                    </a:p>
                    <a:p>
                      <a:pPr marL="85725" marR="0" lvl="0" indent="-8572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69696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ko-KR" altLang="en-US" sz="9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챗봇형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 보험청약 솔루션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‘</a:t>
                      </a:r>
                      <a:r>
                        <a:rPr lang="ko-KR" altLang="en-US" sz="9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인슈톡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’ 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특허 취득</a:t>
                      </a:r>
                    </a:p>
                    <a:p>
                      <a:pPr marL="85725" marR="0" lvl="0" indent="-8572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69696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웹 어워드 코리아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2017 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이노베이션 대상 수상</a:t>
                      </a:r>
                    </a:p>
                    <a:p>
                      <a:pPr marL="85725" marR="0" lvl="0" indent="-8572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969696"/>
                        </a:buClr>
                        <a:buSzPct val="8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웹 어워드 코리아 </a:t>
                      </a:r>
                      <a:r>
                        <a:rPr lang="en-US" altLang="ko-KR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2016 </a:t>
                      </a:r>
                      <a:r>
                        <a:rPr lang="ko-KR" altLang="en-US" sz="9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  <a:cs typeface="+mn-cs"/>
                        </a:rPr>
                        <a:t>보험부문 우수상 수상</a:t>
                      </a:r>
                      <a:endParaRPr lang="en-US" altLang="ko-KR" sz="9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7" name="그룹 76">
            <a:extLst>
              <a:ext uri="{FF2B5EF4-FFF2-40B4-BE49-F238E27FC236}">
                <a16:creationId xmlns:a16="http://schemas.microsoft.com/office/drawing/2014/main" id="{C06FB5C3-C306-FDC5-35B5-51C339352723}"/>
              </a:ext>
            </a:extLst>
          </p:cNvPr>
          <p:cNvGrpSpPr/>
          <p:nvPr/>
        </p:nvGrpSpPr>
        <p:grpSpPr>
          <a:xfrm>
            <a:off x="2971069" y="3757188"/>
            <a:ext cx="1107909" cy="326400"/>
            <a:chOff x="1678082" y="4291493"/>
            <a:chExt cx="1107909" cy="326400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9660042B-B730-E413-0416-3ADA8421A23E}"/>
                </a:ext>
              </a:extLst>
            </p:cNvPr>
            <p:cNvSpPr/>
            <p:nvPr/>
          </p:nvSpPr>
          <p:spPr>
            <a:xfrm>
              <a:off x="1678082" y="4291493"/>
              <a:ext cx="1107909" cy="326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D095885B-3C70-E8F0-1BFB-4C8A4FD44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4790" y="4314648"/>
              <a:ext cx="701511" cy="273398"/>
            </a:xfrm>
            <a:prstGeom prst="rect">
              <a:avLst/>
            </a:prstGeom>
          </p:spPr>
        </p:pic>
      </p:grpSp>
      <p:pic>
        <p:nvPicPr>
          <p:cNvPr id="56" name="Picture 2" descr="ííìí´ë³´í">
            <a:extLst>
              <a:ext uri="{FF2B5EF4-FFF2-40B4-BE49-F238E27FC236}">
                <a16:creationId xmlns:a16="http://schemas.microsoft.com/office/drawing/2014/main" id="{130D6514-3E55-7E5C-75D1-7C2EC626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0" y="4343939"/>
            <a:ext cx="839194" cy="2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A439E7B7-5A51-5AB6-BB07-DCA0B285F19C}"/>
              </a:ext>
            </a:extLst>
          </p:cNvPr>
          <p:cNvSpPr/>
          <p:nvPr/>
        </p:nvSpPr>
        <p:spPr>
          <a:xfrm>
            <a:off x="2976752" y="4301879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5D79F1B3-53CC-0FBD-8A42-4016ECF35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49" t="16696" r="18751" b="17207"/>
          <a:stretch/>
        </p:blipFill>
        <p:spPr>
          <a:xfrm>
            <a:off x="3177179" y="4331083"/>
            <a:ext cx="695684" cy="247219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0E2CF983-CD4C-7C24-DB20-11A40E948F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622" b="38528"/>
          <a:stretch/>
        </p:blipFill>
        <p:spPr>
          <a:xfrm>
            <a:off x="526396" y="4933675"/>
            <a:ext cx="787025" cy="156621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D0008DD7-1846-1491-13EF-9E5B0FCD38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" t="32529" r="1140" b="30614"/>
          <a:stretch/>
        </p:blipFill>
        <p:spPr>
          <a:xfrm>
            <a:off x="1828621" y="4937339"/>
            <a:ext cx="806828" cy="149240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905A0A8E-F263-26C5-A794-87DE92759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4981" y="4867716"/>
            <a:ext cx="720080" cy="288486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132D89F5-A655-E637-1E08-61D604D5D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825" y="5516024"/>
            <a:ext cx="769989" cy="149469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1440F583-3AB4-ACF4-9A07-EC66A768C6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" y="6024341"/>
            <a:ext cx="795163" cy="243557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5139CC8E-B1E7-DC52-D515-15557AB084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1"/>
          <a:stretch/>
        </p:blipFill>
        <p:spPr>
          <a:xfrm>
            <a:off x="1868694" y="4332335"/>
            <a:ext cx="717697" cy="256949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53B5DD7B-2C25-4412-34DC-7FB5520257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14" t="22895" r="64083" b="73314"/>
          <a:stretch/>
        </p:blipFill>
        <p:spPr>
          <a:xfrm>
            <a:off x="3102311" y="5516024"/>
            <a:ext cx="851915" cy="146478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0B44A1A1-0FFE-BBEC-D946-F72C990C8B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1960" y="5485735"/>
            <a:ext cx="766293" cy="22125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67B9F641-36AF-ED4A-CE64-B32ABBC962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79985" y="6037794"/>
            <a:ext cx="513385" cy="216649"/>
          </a:xfrm>
          <a:prstGeom prst="rect">
            <a:avLst/>
          </a:prstGeom>
        </p:spPr>
      </p:pic>
      <p:pic>
        <p:nvPicPr>
          <p:cNvPr id="68" name="그림 67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5CD0789A-1077-6AD6-0FB1-90D0300BC82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35090" r="14540" b="43491"/>
          <a:stretch/>
        </p:blipFill>
        <p:spPr>
          <a:xfrm>
            <a:off x="398758" y="2034436"/>
            <a:ext cx="3685903" cy="1173041"/>
          </a:xfrm>
          <a:prstGeom prst="rect">
            <a:avLst/>
          </a:prstGeom>
        </p:spPr>
      </p:pic>
      <p:grpSp>
        <p:nvGrpSpPr>
          <p:cNvPr id="80" name="그룹 79">
            <a:extLst>
              <a:ext uri="{FF2B5EF4-FFF2-40B4-BE49-F238E27FC236}">
                <a16:creationId xmlns:a16="http://schemas.microsoft.com/office/drawing/2014/main" id="{4A49E6E6-80F0-4BB1-DBC1-436161B45553}"/>
              </a:ext>
            </a:extLst>
          </p:cNvPr>
          <p:cNvGrpSpPr/>
          <p:nvPr/>
        </p:nvGrpSpPr>
        <p:grpSpPr>
          <a:xfrm>
            <a:off x="373729" y="3748914"/>
            <a:ext cx="1107909" cy="326400"/>
            <a:chOff x="373729" y="3748914"/>
            <a:chExt cx="1107909" cy="326400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89F7005F-88FA-BB30-DAED-1B90816ACF33}"/>
                </a:ext>
              </a:extLst>
            </p:cNvPr>
            <p:cNvSpPr/>
            <p:nvPr/>
          </p:nvSpPr>
          <p:spPr>
            <a:xfrm>
              <a:off x="373729" y="3748914"/>
              <a:ext cx="1107909" cy="326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D6490900-497D-CAE1-735F-C8767260D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84" y="3810461"/>
              <a:ext cx="701308" cy="216157"/>
            </a:xfrm>
            <a:prstGeom prst="rect">
              <a:avLst/>
            </a:prstGeom>
          </p:spPr>
        </p:pic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F908F9CA-0EA3-5D64-374B-424C7CD7707D}"/>
              </a:ext>
            </a:extLst>
          </p:cNvPr>
          <p:cNvGrpSpPr/>
          <p:nvPr/>
        </p:nvGrpSpPr>
        <p:grpSpPr>
          <a:xfrm>
            <a:off x="1672397" y="3752400"/>
            <a:ext cx="1107909" cy="326400"/>
            <a:chOff x="1678082" y="3933371"/>
            <a:chExt cx="1107909" cy="326400"/>
          </a:xfrm>
        </p:grpSpPr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4D351C50-EE50-A055-B7C8-9FB45FF22E28}"/>
                </a:ext>
              </a:extLst>
            </p:cNvPr>
            <p:cNvSpPr/>
            <p:nvPr/>
          </p:nvSpPr>
          <p:spPr>
            <a:xfrm>
              <a:off x="1678082" y="3933371"/>
              <a:ext cx="1107909" cy="326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4" name="그림 73">
              <a:extLst>
                <a:ext uri="{FF2B5EF4-FFF2-40B4-BE49-F238E27FC236}">
                  <a16:creationId xmlns:a16="http://schemas.microsoft.com/office/drawing/2014/main" id="{64EFEBD6-AF51-3061-D389-E13F8AC96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294" y="3980630"/>
              <a:ext cx="701511" cy="226959"/>
            </a:xfrm>
            <a:prstGeom prst="rect">
              <a:avLst/>
            </a:prstGeom>
          </p:spPr>
        </p:pic>
      </p:grpSp>
      <p:sp>
        <p:nvSpPr>
          <p:cNvPr id="81" name="사각형: 둥근 모서리 80">
            <a:extLst>
              <a:ext uri="{FF2B5EF4-FFF2-40B4-BE49-F238E27FC236}">
                <a16:creationId xmlns:a16="http://schemas.microsoft.com/office/drawing/2014/main" id="{DAEA7587-66BC-F0B5-659F-79ED189D4C5D}"/>
              </a:ext>
            </a:extLst>
          </p:cNvPr>
          <p:cNvSpPr/>
          <p:nvPr/>
        </p:nvSpPr>
        <p:spPr>
          <a:xfrm>
            <a:off x="2965382" y="5982918"/>
            <a:ext cx="1107909" cy="326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id="{CC0698D5-E0AD-2ABA-389B-F7F0520DB1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5912" y="6060587"/>
            <a:ext cx="755855" cy="171062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3C96758-3144-6C9D-C873-708FDA50D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37861"/>
            <a:ext cx="9113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defTabSz="914400" fontAlgn="base" latinLnBrk="0"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ko-KR" altLang="en-US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주식회사 나루아이는 금융 서비스 기반의 최적화된 솔루션을 보유하고 있으며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현재 다수의 금융권과 기업체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공공기관에 온라인 청약시스템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인터넷뱅킹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, SFA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를 비롯한 </a:t>
            </a:r>
            <a:r>
              <a:rPr kumimoji="1" lang="ko-KR" altLang="en-US" sz="1200" b="0" i="0" u="none" strike="noStrike" kern="1200" cap="none" spc="0" normalizeH="0" baseline="0" noProof="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대고객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채널서비스 및 </a:t>
            </a:r>
            <a:r>
              <a:rPr kumimoji="1" lang="ko-KR" altLang="en-US" sz="1200" b="0" i="0" u="none" strike="noStrike" kern="1200" cap="none" spc="0" normalizeH="0" baseline="0" noProof="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핀테크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t> 플랫폼 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서비스를 구축하여 운영하고 있습니다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kumimoji="1" lang="en-US" altLang="ko-KR" sz="1200" b="0" i="0" u="none" strike="noStrike" kern="1200" cap="none" spc="0" normalizeH="0" baseline="0" noProof="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333333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15F207C-A4E5-F8F5-4617-E8D7795E4CFF}"/>
              </a:ext>
            </a:extLst>
          </p:cNvPr>
          <p:cNvGrpSpPr/>
          <p:nvPr/>
        </p:nvGrpSpPr>
        <p:grpSpPr>
          <a:xfrm>
            <a:off x="336795" y="1311588"/>
            <a:ext cx="9232411" cy="601176"/>
            <a:chOff x="336795" y="1619292"/>
            <a:chExt cx="9232411" cy="601176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270A7EA-177E-577B-CE45-127784B20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36795" y="2046732"/>
              <a:ext cx="9232411" cy="173736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1CEC572-85B0-B701-C538-DA429C040484}"/>
                </a:ext>
              </a:extLst>
            </p:cNvPr>
            <p:cNvSpPr/>
            <p:nvPr/>
          </p:nvSpPr>
          <p:spPr>
            <a:xfrm>
              <a:off x="377937" y="1619292"/>
              <a:ext cx="9146444" cy="506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BE5F8B3-8478-9EB2-EB38-57447B17851E}"/>
                </a:ext>
              </a:extLst>
            </p:cNvPr>
            <p:cNvGrpSpPr/>
            <p:nvPr/>
          </p:nvGrpSpPr>
          <p:grpSpPr>
            <a:xfrm>
              <a:off x="377937" y="1873252"/>
              <a:ext cx="9150127" cy="247650"/>
              <a:chOff x="379636" y="1873252"/>
              <a:chExt cx="9073008" cy="247650"/>
            </a:xfrm>
          </p:grpSpPr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5BDB4172-1ED3-02F9-E5F7-99280B1D7939}"/>
                  </a:ext>
                </a:extLst>
              </p:cNvPr>
              <p:cNvCxnSpPr/>
              <p:nvPr/>
            </p:nvCxnSpPr>
            <p:spPr>
              <a:xfrm>
                <a:off x="379636" y="1873252"/>
                <a:ext cx="9073008" cy="0"/>
              </a:xfrm>
              <a:prstGeom prst="line">
                <a:avLst/>
              </a:prstGeom>
              <a:ln w="19050">
                <a:solidFill>
                  <a:srgbClr val="FF7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4993FC1A-C57C-55E0-68F0-CA3D34A06818}"/>
                  </a:ext>
                </a:extLst>
              </p:cNvPr>
              <p:cNvCxnSpPr/>
              <p:nvPr/>
            </p:nvCxnSpPr>
            <p:spPr>
              <a:xfrm>
                <a:off x="379636" y="2120902"/>
                <a:ext cx="9073008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060372-668C-5D46-1ABE-50494CA9C2F3}"/>
                </a:ext>
              </a:extLst>
            </p:cNvPr>
            <p:cNvSpPr txBox="1"/>
            <p:nvPr/>
          </p:nvSpPr>
          <p:spPr>
            <a:xfrm>
              <a:off x="463847" y="1905848"/>
              <a:ext cx="8999241" cy="169277"/>
            </a:xfrm>
            <a:prstGeom prst="rect">
              <a:avLst/>
            </a:prstGeom>
            <a:noFill/>
          </p:spPr>
          <p:txBody>
            <a:bodyPr wrap="square" lIns="18000" tIns="0" rIns="0" bIns="0" rtlCol="0" anchor="ctr">
              <a:spAutoFit/>
            </a:bodyPr>
            <a:lstStyle>
              <a:defPPr>
                <a:defRPr lang="ko-KR"/>
              </a:defPPr>
              <a:lvl1pPr marL="0" marR="0" indent="0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333E6B"/>
                  </a:solidFill>
                  <a:latin typeface="고도 B" panose="02000503000000020004" pitchFamily="2" charset="-127"/>
                  <a:ea typeface="고도 B" panose="02000503000000020004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333333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일반현황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94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6EB207F9-7B06-6271-2FDE-1D6F31036D76}"/>
              </a:ext>
            </a:extLst>
          </p:cNvPr>
          <p:cNvGrpSpPr/>
          <p:nvPr/>
        </p:nvGrpSpPr>
        <p:grpSpPr>
          <a:xfrm>
            <a:off x="348827" y="1118726"/>
            <a:ext cx="9232411" cy="601176"/>
            <a:chOff x="336795" y="1619292"/>
            <a:chExt cx="9232411" cy="601176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00BE345-A550-6028-4B19-D017BE6E9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795" y="2046732"/>
              <a:ext cx="9232411" cy="173736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218CBD6-8216-6EE5-6B62-3C8ACFC38BBA}"/>
                </a:ext>
              </a:extLst>
            </p:cNvPr>
            <p:cNvSpPr/>
            <p:nvPr/>
          </p:nvSpPr>
          <p:spPr>
            <a:xfrm>
              <a:off x="377937" y="1619292"/>
              <a:ext cx="9146444" cy="506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CD49657-0FE3-6E4E-9F88-7C5F89A4C2D4}"/>
                </a:ext>
              </a:extLst>
            </p:cNvPr>
            <p:cNvGrpSpPr/>
            <p:nvPr/>
          </p:nvGrpSpPr>
          <p:grpSpPr>
            <a:xfrm>
              <a:off x="377937" y="1873252"/>
              <a:ext cx="9150127" cy="247650"/>
              <a:chOff x="379636" y="1873252"/>
              <a:chExt cx="9073008" cy="247650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F712F943-427C-DB00-72D5-CF0D9154F74C}"/>
                  </a:ext>
                </a:extLst>
              </p:cNvPr>
              <p:cNvCxnSpPr/>
              <p:nvPr/>
            </p:nvCxnSpPr>
            <p:spPr>
              <a:xfrm>
                <a:off x="379636" y="1873252"/>
                <a:ext cx="9073008" cy="0"/>
              </a:xfrm>
              <a:prstGeom prst="line">
                <a:avLst/>
              </a:prstGeom>
              <a:ln w="19050">
                <a:solidFill>
                  <a:srgbClr val="ED71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00423484-85D8-7827-A351-0E6009EF5A20}"/>
                  </a:ext>
                </a:extLst>
              </p:cNvPr>
              <p:cNvCxnSpPr/>
              <p:nvPr/>
            </p:nvCxnSpPr>
            <p:spPr>
              <a:xfrm>
                <a:off x="379636" y="2120902"/>
                <a:ext cx="9073008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E7534F-C0CF-D55F-E86D-36832E08FB49}"/>
                </a:ext>
              </a:extLst>
            </p:cNvPr>
            <p:cNvSpPr txBox="1"/>
            <p:nvPr/>
          </p:nvSpPr>
          <p:spPr>
            <a:xfrm>
              <a:off x="463847" y="1905848"/>
              <a:ext cx="8999241" cy="169277"/>
            </a:xfrm>
            <a:prstGeom prst="rect">
              <a:avLst/>
            </a:prstGeom>
            <a:noFill/>
          </p:spPr>
          <p:txBody>
            <a:bodyPr wrap="square" lIns="18000" tIns="0" rIns="0" bIns="0" rtlCol="0" anchor="ctr">
              <a:spAutoFit/>
            </a:bodyPr>
            <a:lstStyle>
              <a:defPPr>
                <a:defRPr lang="ko-KR"/>
              </a:defPPr>
              <a:lvl1pPr marL="0" marR="0" indent="0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333E6B"/>
                  </a:solidFill>
                  <a:latin typeface="고도 B" panose="02000503000000020004" pitchFamily="2" charset="-127"/>
                  <a:ea typeface="고도 B" panose="02000503000000020004" pitchFamily="2" charset="-127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100" b="0" i="0" u="none" strike="noStrike" kern="1200" cap="none" spc="0" normalizeH="0" baseline="0" noProof="0" dirty="0">
                  <a:ln>
                    <a:solidFill>
                      <a:srgbClr val="FFFFFF">
                        <a:lumMod val="85000"/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주요 연혁</a:t>
              </a:r>
              <a:endParaRPr kumimoji="1" lang="en-US" altLang="ko-KR" sz="11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8C050F7-BB92-FDBB-5600-61EC10BBCD70}"/>
              </a:ext>
            </a:extLst>
          </p:cNvPr>
          <p:cNvSpPr/>
          <p:nvPr/>
        </p:nvSpPr>
        <p:spPr>
          <a:xfrm>
            <a:off x="382454" y="1886357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2023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FFAEB-0A8A-B9C4-EC4E-3476887C087B}"/>
              </a:ext>
            </a:extLst>
          </p:cNvPr>
          <p:cNvSpPr txBox="1"/>
          <p:nvPr/>
        </p:nvSpPr>
        <p:spPr>
          <a:xfrm>
            <a:off x="1073649" y="1849916"/>
            <a:ext cx="3652259" cy="13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고용노동부 선정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24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년도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청년친화강소기업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인증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제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7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회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4IR Awards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핀테크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부문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연속 대상 수상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“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통합인증서비스 서버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“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특허 출원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디지털 신기술 핵심 실무인재 양성훈련 협약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코리아정보보안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IT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아카데미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산학연 연계교육 협약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(AI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인공지능학과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동서울대학교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일터 혁신 컨설팅 지원협약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노사발전재단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한국표준협회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500D822-A7CD-BE9E-3B06-711830A8A626}"/>
              </a:ext>
            </a:extLst>
          </p:cNvPr>
          <p:cNvSpPr/>
          <p:nvPr/>
        </p:nvSpPr>
        <p:spPr>
          <a:xfrm>
            <a:off x="382452" y="3414282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2022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C977A-9D59-0363-AB51-D7250402EE61}"/>
              </a:ext>
            </a:extLst>
          </p:cNvPr>
          <p:cNvSpPr txBox="1"/>
          <p:nvPr/>
        </p:nvSpPr>
        <p:spPr>
          <a:xfrm>
            <a:off x="1073648" y="3327929"/>
            <a:ext cx="3652258" cy="100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고용노동부 선정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23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년도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청년친화강소기업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인증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고용노동부 선정 강소기업 인증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일자리창출 우수기업 인증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구로구청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2022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제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회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4IR Awards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핀테크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부문 대상 수상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SaaS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기반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HR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솔루션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‘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워크데이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’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출시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저작권 등록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92BD40B-401C-1560-153E-6C9967956ABC}"/>
              </a:ext>
            </a:extLst>
          </p:cNvPr>
          <p:cNvSpPr/>
          <p:nvPr/>
        </p:nvSpPr>
        <p:spPr>
          <a:xfrm>
            <a:off x="379413" y="4535902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2021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745B0-AE5D-28E4-0D24-9B3FA778F93D}"/>
              </a:ext>
            </a:extLst>
          </p:cNvPr>
          <p:cNvSpPr txBox="1"/>
          <p:nvPr/>
        </p:nvSpPr>
        <p:spPr>
          <a:xfrm>
            <a:off x="1070608" y="4467397"/>
            <a:ext cx="3652257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기술혁신형 중소기업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en-US" altLang="ko-KR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Inno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-Biz)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선정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한국폴리텍대학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일병행학습제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협약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기술사관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육성사엄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취업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채용 협약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삼육보건대학교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3360C84-3208-E289-100C-ED666100B9D0}"/>
              </a:ext>
            </a:extLst>
          </p:cNvPr>
          <p:cNvSpPr/>
          <p:nvPr/>
        </p:nvSpPr>
        <p:spPr>
          <a:xfrm>
            <a:off x="383836" y="5247285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2020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6A763-C14F-AEE8-AC8F-CF5A31E817EF}"/>
              </a:ext>
            </a:extLst>
          </p:cNvPr>
          <p:cNvSpPr txBox="1"/>
          <p:nvPr/>
        </p:nvSpPr>
        <p:spPr>
          <a:xfrm>
            <a:off x="1073648" y="5215523"/>
            <a:ext cx="3652257" cy="100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㈜나루아이 사명 변경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웹 어워드 코리아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2020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보험부문 대상 수상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 (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DGB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생명 디지털채널시스템 구축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"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대화형 계피상이 청약 제공 시스템 및 방법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”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특허 취득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산업체 병역특례지정업체 선정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1CEE7BB-E122-60B5-4E93-32D40BBF85C1}"/>
              </a:ext>
            </a:extLst>
          </p:cNvPr>
          <p:cNvSpPr/>
          <p:nvPr/>
        </p:nvSpPr>
        <p:spPr>
          <a:xfrm>
            <a:off x="5349282" y="1886356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2019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EC45B7-783F-3FAE-6D6D-7DBFCCDF07C1}"/>
              </a:ext>
            </a:extLst>
          </p:cNvPr>
          <p:cNvSpPr txBox="1"/>
          <p:nvPr/>
        </p:nvSpPr>
        <p:spPr>
          <a:xfrm>
            <a:off x="6039095" y="1849084"/>
            <a:ext cx="3497317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품질경영시스템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(ISO9001)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인증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“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온라인 메신저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챗봇을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이용한 보험상품 설계 및 가입을 위한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웝스톱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서비스 방법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그리고 이를 수행하는 시스템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”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특허 취득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99B492C6-EEA1-5394-9F02-5293EC756E48}"/>
              </a:ext>
            </a:extLst>
          </p:cNvPr>
          <p:cNvSpPr/>
          <p:nvPr/>
        </p:nvSpPr>
        <p:spPr>
          <a:xfrm>
            <a:off x="5349282" y="2691767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2018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368CA2-09AC-145F-3F80-4B8A77939A82}"/>
              </a:ext>
            </a:extLst>
          </p:cNvPr>
          <p:cNvSpPr txBox="1"/>
          <p:nvPr/>
        </p:nvSpPr>
        <p:spPr>
          <a:xfrm>
            <a:off x="6039096" y="2596411"/>
            <a:ext cx="3497316" cy="45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챗봇형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보험청약솔루션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‘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인슈톡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2.0’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출시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저작권등록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산학일체형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일학습병행제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시행 승인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93A0A176-BB81-A0D7-045A-699ABED827F9}"/>
              </a:ext>
            </a:extLst>
          </p:cNvPr>
          <p:cNvSpPr/>
          <p:nvPr/>
        </p:nvSpPr>
        <p:spPr>
          <a:xfrm>
            <a:off x="5349282" y="3234073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2017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AA8C23-A12F-3A68-1BDD-7E3147F8A4C6}"/>
              </a:ext>
            </a:extLst>
          </p:cNvPr>
          <p:cNvSpPr txBox="1"/>
          <p:nvPr/>
        </p:nvSpPr>
        <p:spPr>
          <a:xfrm>
            <a:off x="6039096" y="3184013"/>
            <a:ext cx="3471972" cy="45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웹 어워드 코리아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2017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이노베이션 대상 수상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한화생명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다이렉트보험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온슈어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61880D5D-E2E5-C560-A2F4-CA8EC9A09ADF}"/>
              </a:ext>
            </a:extLst>
          </p:cNvPr>
          <p:cNvSpPr/>
          <p:nvPr/>
        </p:nvSpPr>
        <p:spPr>
          <a:xfrm>
            <a:off x="5349282" y="3847190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2016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DF521-0EB2-8E1B-C387-686F412340AB}"/>
              </a:ext>
            </a:extLst>
          </p:cNvPr>
          <p:cNvSpPr txBox="1"/>
          <p:nvPr/>
        </p:nvSpPr>
        <p:spPr>
          <a:xfrm>
            <a:off x="6039096" y="3801643"/>
            <a:ext cx="3471972" cy="81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웹 어워드 코리아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2016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보험부문 우수상 수상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9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현대라이프생명 </a:t>
            </a:r>
            <a:r>
              <a:rPr lang="ko-KR" altLang="en-US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다이렉트보험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90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ZERO)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HTML5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기반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인터넷보험 웹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/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모바일 세미나 개최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PDF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전자서명솔루션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PIAH5 </a:t>
            </a:r>
            <a:r>
              <a:rPr lang="en-US" altLang="ko-KR" sz="1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CertiPDF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2.0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출시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3547D833-532E-C1F2-D78F-429FEFFCEB5A}"/>
              </a:ext>
            </a:extLst>
          </p:cNvPr>
          <p:cNvSpPr/>
          <p:nvPr/>
        </p:nvSpPr>
        <p:spPr>
          <a:xfrm>
            <a:off x="5349282" y="4836360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2015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27D2CE-9C74-76B0-E85A-6361A4A26433}"/>
              </a:ext>
            </a:extLst>
          </p:cNvPr>
          <p:cNvSpPr txBox="1"/>
          <p:nvPr/>
        </p:nvSpPr>
        <p:spPr>
          <a:xfrm>
            <a:off x="6039096" y="4765686"/>
            <a:ext cx="3542142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나루인터랙티브 벤처기업 등록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기업부설 연구소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(R&amp;D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센터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인증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HTML5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기반 인터넷보험 솔루션 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PIAH5 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출시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저작권등록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8DD3E22-3F73-827E-2ED7-FBC7D32C25BC}"/>
              </a:ext>
            </a:extLst>
          </p:cNvPr>
          <p:cNvSpPr/>
          <p:nvPr/>
        </p:nvSpPr>
        <p:spPr>
          <a:xfrm>
            <a:off x="5353886" y="5582063"/>
            <a:ext cx="618377" cy="247893"/>
          </a:xfrm>
          <a:prstGeom prst="roundRect">
            <a:avLst>
              <a:gd name="adj" fmla="val 50000"/>
            </a:avLst>
          </a:prstGeom>
          <a:solidFill>
            <a:srgbClr val="F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200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2014</a:t>
            </a:r>
            <a:endParaRPr lang="ko-KR" altLang="en-US" sz="1200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6CEBEA-4F2B-5083-1685-40D6B241F486}"/>
              </a:ext>
            </a:extLst>
          </p:cNvPr>
          <p:cNvSpPr txBox="1"/>
          <p:nvPr/>
        </p:nvSpPr>
        <p:spPr>
          <a:xfrm>
            <a:off x="6039095" y="5576244"/>
            <a:ext cx="3542142" cy="2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주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나루인터랙티브 창립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4" name="제목 23">
            <a:extLst>
              <a:ext uri="{FF2B5EF4-FFF2-40B4-BE49-F238E27FC236}">
                <a16:creationId xmlns:a16="http://schemas.microsoft.com/office/drawing/2014/main" id="{1FD8C242-8333-E26A-F1CB-5C74CB62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주요연혁</a:t>
            </a:r>
            <a:endParaRPr lang="ko-KR" altLang="en-US" dirty="0"/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237AFFE1-CA2A-4886-C75D-5FF825AE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37861"/>
            <a:ext cx="9113837" cy="2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Aft>
                <a:spcPct val="35000"/>
              </a:spcAft>
              <a:defRPr/>
            </a:pP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주식회사 나루아이는 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2014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년 창립이래 안정적인 기술집약형 벤처기업으로 자리 매김하였습니다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ko-KR" altLang="en-US" sz="12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33333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606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FACA1EC4-DD9E-3FA8-0B07-8BE7D7DD4A14}"/>
              </a:ext>
            </a:extLst>
          </p:cNvPr>
          <p:cNvGrpSpPr/>
          <p:nvPr/>
        </p:nvGrpSpPr>
        <p:grpSpPr>
          <a:xfrm>
            <a:off x="0" y="1794522"/>
            <a:ext cx="9906000" cy="4631294"/>
            <a:chOff x="0" y="2246950"/>
            <a:chExt cx="9906000" cy="411218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8B2E66E-B1D1-C8BE-1D5B-6DE1149AE7DD}"/>
                </a:ext>
              </a:extLst>
            </p:cNvPr>
            <p:cNvSpPr/>
            <p:nvPr/>
          </p:nvSpPr>
          <p:spPr>
            <a:xfrm>
              <a:off x="0" y="2666541"/>
              <a:ext cx="3292837" cy="3692590"/>
            </a:xfrm>
            <a:prstGeom prst="rect">
              <a:avLst/>
            </a:prstGeom>
            <a:solidFill>
              <a:srgbClr val="E9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578479E9-8230-7E5D-679A-A8799ECC3E13}"/>
                </a:ext>
              </a:extLst>
            </p:cNvPr>
            <p:cNvCxnSpPr>
              <a:cxnSpLocks/>
            </p:cNvCxnSpPr>
            <p:nvPr/>
          </p:nvCxnSpPr>
          <p:spPr>
            <a:xfrm>
              <a:off x="7413" y="2666541"/>
              <a:ext cx="656600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AC484D-AC70-6E5D-9F54-D94D5796238E}"/>
                </a:ext>
              </a:extLst>
            </p:cNvPr>
            <p:cNvSpPr txBox="1"/>
            <p:nvPr/>
          </p:nvSpPr>
          <p:spPr>
            <a:xfrm>
              <a:off x="527519" y="2835651"/>
              <a:ext cx="2548058" cy="106843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171450" indent="-1714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sz="10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핀테크</a:t>
              </a: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기술을 통한 금융비즈니스 창출</a:t>
              </a:r>
              <a:endPara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  <a:p>
              <a:pPr marL="171450" indent="-144000"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챗봇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기반 온라인 청약서비스 특허 등록 및 구축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  <a:p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    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    </a:t>
              </a:r>
              <a:r>
                <a:rPr lang="en-US" altLang="ko-KR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KB</a:t>
              </a:r>
              <a:r>
                <a:rPr lang="ko-KR" altLang="en-US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생명</a:t>
              </a:r>
              <a:r>
                <a:rPr lang="en-US" altLang="ko-KR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</a:t>
              </a:r>
              <a:r>
                <a:rPr lang="ko-KR" altLang="en-US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신한라이프</a:t>
              </a:r>
              <a:r>
                <a:rPr lang="en-US" altLang="ko-KR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</a:t>
              </a:r>
              <a:r>
                <a:rPr lang="ko-KR" altLang="en-US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한화손해보험</a:t>
              </a:r>
              <a:endPara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  <a:p>
              <a:pPr marL="171450" indent="-14400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OMNI(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하이브리드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)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청약 서비스 구축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  <a:p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    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    </a:t>
              </a:r>
              <a:r>
                <a:rPr lang="ko-KR" altLang="en-US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오렌지라이프</a:t>
              </a:r>
              <a:r>
                <a:rPr lang="en-US" altLang="ko-KR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KB</a:t>
              </a:r>
              <a:r>
                <a:rPr lang="ko-KR" altLang="en-US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생명</a:t>
              </a:r>
              <a:r>
                <a:rPr lang="en-US" altLang="ko-KR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</a:t>
              </a:r>
              <a:r>
                <a:rPr lang="ko-KR" altLang="en-US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하나생명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  <a:p>
              <a:pPr marL="171450" indent="-14400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대화형 계피상이 서비스 특허 출원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66D291F7-E32D-E345-4267-0A95CD60AA33}"/>
                </a:ext>
              </a:extLst>
            </p:cNvPr>
            <p:cNvCxnSpPr/>
            <p:nvPr/>
          </p:nvCxnSpPr>
          <p:spPr>
            <a:xfrm>
              <a:off x="527519" y="3902825"/>
              <a:ext cx="24328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0273FB-1CD9-AE36-FB01-A295AEAFA891}"/>
                </a:ext>
              </a:extLst>
            </p:cNvPr>
            <p:cNvSpPr txBox="1"/>
            <p:nvPr/>
          </p:nvSpPr>
          <p:spPr>
            <a:xfrm>
              <a:off x="527519" y="3996388"/>
              <a:ext cx="2548058" cy="70747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171450" indent="-1714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디지털 뱅킹 모바일</a:t>
              </a:r>
              <a:r>
                <a:rPr lang="en-US" altLang="ko-KR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/</a:t>
              </a: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웹 프로젝트</a:t>
              </a:r>
              <a:r>
                <a:rPr lang="en-US" altLang="ko-KR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</a:t>
              </a: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경험 多</a:t>
              </a:r>
              <a:endPara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  <a:p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인터넷보험 서비스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전자청약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모바일 창구 등 </a:t>
              </a:r>
              <a:r>
                <a:rPr lang="ko-KR" altLang="en-US" sz="10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수많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은 금융 업무 시스템 구축 및 운영 유지보수를 수행 해온 </a:t>
              </a:r>
              <a:r>
                <a:rPr lang="ko-KR" altLang="en-US" sz="10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핀테크서비스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및 채널 전문가 집단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으로 구성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A26F067-12DB-1F4F-AE36-2F1A22AE5845}"/>
                </a:ext>
              </a:extLst>
            </p:cNvPr>
            <p:cNvCxnSpPr/>
            <p:nvPr/>
          </p:nvCxnSpPr>
          <p:spPr>
            <a:xfrm>
              <a:off x="527519" y="4767935"/>
              <a:ext cx="24328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B039D3EC-A4CE-05B4-FDBD-405398C276F3}"/>
                </a:ext>
              </a:extLst>
            </p:cNvPr>
            <p:cNvCxnSpPr/>
            <p:nvPr/>
          </p:nvCxnSpPr>
          <p:spPr>
            <a:xfrm>
              <a:off x="527519" y="5651238"/>
              <a:ext cx="24328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EC3F78-13BB-BD66-5F68-23705D2BA993}"/>
                </a:ext>
              </a:extLst>
            </p:cNvPr>
            <p:cNvSpPr txBox="1"/>
            <p:nvPr/>
          </p:nvSpPr>
          <p:spPr>
            <a:xfrm>
              <a:off x="527519" y="5748688"/>
              <a:ext cx="2552055" cy="563091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171450" indent="-1714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스마트금융 관련 트렌드 </a:t>
              </a:r>
              <a:r>
                <a:rPr lang="en-US" altLang="ko-KR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R&amp;D</a:t>
              </a: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및 솔루션 개발</a:t>
              </a:r>
              <a:endPara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  <a:p>
              <a:pPr algn="just">
                <a:spcAft>
                  <a:spcPts val="300"/>
                </a:spcAft>
              </a:pP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금융 컨버전스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클라우드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빅데이터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AI,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데이터 등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최신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신기술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이 탑재된 디지털금융플랫폼 구축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59BFB22-BBFD-4AF9-E2DC-B748009AA5CB}"/>
                </a:ext>
              </a:extLst>
            </p:cNvPr>
            <p:cNvSpPr/>
            <p:nvPr/>
          </p:nvSpPr>
          <p:spPr>
            <a:xfrm>
              <a:off x="6583481" y="2266451"/>
              <a:ext cx="3322519" cy="4092681"/>
            </a:xfrm>
            <a:prstGeom prst="rect">
              <a:avLst/>
            </a:prstGeom>
            <a:solidFill>
              <a:srgbClr val="FF9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52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B9F634D-1269-5F88-8D4E-27C51B92D3E0}"/>
                </a:ext>
              </a:extLst>
            </p:cNvPr>
            <p:cNvSpPr/>
            <p:nvPr/>
          </p:nvSpPr>
          <p:spPr>
            <a:xfrm>
              <a:off x="6735150" y="2274707"/>
              <a:ext cx="2991609" cy="400090"/>
            </a:xfrm>
            <a:prstGeom prst="rect">
              <a:avLst/>
            </a:prstGeom>
            <a:solidFill>
              <a:srgbClr val="005AEE">
                <a:alpha val="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고객과의 약속을 지키는 기업</a:t>
              </a:r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BFEBD01-08E8-C0F2-A684-183C8185E1AE}"/>
                </a:ext>
              </a:extLst>
            </p:cNvPr>
            <p:cNvCxnSpPr>
              <a:cxnSpLocks/>
            </p:cNvCxnSpPr>
            <p:nvPr/>
          </p:nvCxnSpPr>
          <p:spPr>
            <a:xfrm>
              <a:off x="6564719" y="2666541"/>
              <a:ext cx="3341281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2B49C9C-8D62-66D0-A6EF-30EFF9CD1F5F}"/>
                </a:ext>
              </a:extLst>
            </p:cNvPr>
            <p:cNvSpPr/>
            <p:nvPr/>
          </p:nvSpPr>
          <p:spPr>
            <a:xfrm>
              <a:off x="3260522" y="2666542"/>
              <a:ext cx="3323807" cy="369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889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7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8F53712-7426-09E9-CE8F-91992AA2E1EB}"/>
                </a:ext>
              </a:extLst>
            </p:cNvPr>
            <p:cNvSpPr txBox="1"/>
            <p:nvPr/>
          </p:nvSpPr>
          <p:spPr>
            <a:xfrm>
              <a:off x="3503071" y="2833214"/>
              <a:ext cx="2919893" cy="669533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171450" indent="-1714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AC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멘토링 개발 교육</a:t>
              </a:r>
              <a:endPara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AC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  <a:p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중급개발자와 초급개발자 </a:t>
              </a:r>
              <a:r>
                <a:rPr lang="ko-KR" altLang="en-US" sz="10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멘토멘티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교육으로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단순 </a:t>
              </a:r>
              <a:r>
                <a:rPr lang="ko-KR" altLang="en-US" sz="10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개발교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육이 아닌 상급 개발자로 성장 할 수 있는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올바른 방향성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  <a:p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제시 및 실무 역량을 향상시킬 수 있는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스킬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과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노하우 전수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A19BE82-07AB-9E96-00A2-5B5287D44E44}"/>
                </a:ext>
              </a:extLst>
            </p:cNvPr>
            <p:cNvSpPr txBox="1"/>
            <p:nvPr/>
          </p:nvSpPr>
          <p:spPr>
            <a:xfrm>
              <a:off x="3543719" y="4678298"/>
              <a:ext cx="2788879" cy="669533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171450" indent="-1714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AC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금융권 시스템 프로세스 및 용어 교육</a:t>
              </a:r>
              <a:endPara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AC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  <a:p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생소한 금융서비스 프로세스 및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보험용어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등 고객사 시 </a:t>
              </a:r>
              <a:r>
                <a:rPr lang="ko-KR" altLang="en-US" sz="10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스템에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대한 이해 교육을 프로젝트 투입 전 실시함으로 써  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AS-IS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및 개발 파트 프로세스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분석 능력 향상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A541316-61EA-91CE-2666-626D0F233086}"/>
                </a:ext>
              </a:extLst>
            </p:cNvPr>
            <p:cNvSpPr txBox="1"/>
            <p:nvPr/>
          </p:nvSpPr>
          <p:spPr>
            <a:xfrm>
              <a:off x="3550039" y="3744531"/>
              <a:ext cx="2872925" cy="669533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171450" indent="-1714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AC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금융망 </a:t>
              </a:r>
              <a:r>
                <a:rPr lang="ko-KR" altLang="en-US" sz="10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AC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보안및</a:t>
              </a: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AC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</a:t>
              </a:r>
              <a:r>
                <a:rPr lang="ko-KR" altLang="en-US" sz="10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AC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시큐어코딩</a:t>
              </a: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AC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교육</a:t>
              </a:r>
              <a:endPara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AC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  <a:p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망 분리와 내부 전산자원에 대한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보안의 중요성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을 이해하 고 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OWASP Top10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기반 보안 대처 및 보안 정책 법률가 이드 준수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6A17933-DB28-C1F5-46DD-E0B0879B27C3}"/>
                </a:ext>
              </a:extLst>
            </p:cNvPr>
            <p:cNvSpPr txBox="1"/>
            <p:nvPr/>
          </p:nvSpPr>
          <p:spPr>
            <a:xfrm>
              <a:off x="3543719" y="5589615"/>
              <a:ext cx="2788879" cy="669533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171450" indent="-1714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AC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팀별 小 프로젝트 개발 스터디</a:t>
              </a:r>
              <a:endPara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AC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  <a:p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당사 개발방법론을 토대로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스터디 프로젝트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를 분석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설 계 단계부터 참여하여 프로젝트 과정을 단계별로 이해하 고 개발 후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소스 </a:t>
              </a:r>
              <a:r>
                <a:rPr lang="ko-KR" altLang="en-US" sz="10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리펙토링</a:t>
              </a:r>
              <a:r>
                <a:rPr lang="ko-KR" altLang="en-US" sz="10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을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통해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코딩 능력 상승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FDC2EF30-A947-99F6-6B25-7CEEB2198B10}"/>
                </a:ext>
              </a:extLst>
            </p:cNvPr>
            <p:cNvCxnSpPr>
              <a:cxnSpLocks/>
            </p:cNvCxnSpPr>
            <p:nvPr/>
          </p:nvCxnSpPr>
          <p:spPr>
            <a:xfrm>
              <a:off x="3564353" y="3618126"/>
              <a:ext cx="27682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ED9880A9-4CE9-514E-52FC-89DB5DCC637A}"/>
                </a:ext>
              </a:extLst>
            </p:cNvPr>
            <p:cNvCxnSpPr>
              <a:cxnSpLocks/>
            </p:cNvCxnSpPr>
            <p:nvPr/>
          </p:nvCxnSpPr>
          <p:spPr>
            <a:xfrm>
              <a:off x="3564353" y="4556224"/>
              <a:ext cx="27682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1362FE38-9832-D103-F73F-C05469709C52}"/>
                </a:ext>
              </a:extLst>
            </p:cNvPr>
            <p:cNvCxnSpPr>
              <a:cxnSpLocks/>
            </p:cNvCxnSpPr>
            <p:nvPr/>
          </p:nvCxnSpPr>
          <p:spPr>
            <a:xfrm>
              <a:off x="3564353" y="5515688"/>
              <a:ext cx="27682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4B259439-AF6B-7FC7-CEE5-D41471B024F3}"/>
                </a:ext>
              </a:extLst>
            </p:cNvPr>
            <p:cNvSpPr/>
            <p:nvPr/>
          </p:nvSpPr>
          <p:spPr>
            <a:xfrm>
              <a:off x="584284" y="2494573"/>
              <a:ext cx="2287883" cy="57719"/>
            </a:xfrm>
            <a:prstGeom prst="rect">
              <a:avLst/>
            </a:prstGeom>
            <a:solidFill>
              <a:srgbClr val="F38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27F3BE13-6231-2E7E-1C42-4EA0360FE293}"/>
                </a:ext>
              </a:extLst>
            </p:cNvPr>
            <p:cNvSpPr/>
            <p:nvPr/>
          </p:nvSpPr>
          <p:spPr>
            <a:xfrm>
              <a:off x="389969" y="2246950"/>
              <a:ext cx="2691636" cy="40029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핀테크서비스를</a:t>
              </a:r>
              <a:r>
                <a:rPr lang="ko-KR" altLang="en-US" sz="1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선도하는 기업</a:t>
              </a:r>
              <a:endParaRPr lang="en-US" altLang="ko-KR" sz="12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DF11A5C-2347-7BEE-56CD-45BD82C6D299}"/>
                </a:ext>
              </a:extLst>
            </p:cNvPr>
            <p:cNvSpPr/>
            <p:nvPr/>
          </p:nvSpPr>
          <p:spPr>
            <a:xfrm>
              <a:off x="3704711" y="2494573"/>
              <a:ext cx="2304698" cy="57719"/>
            </a:xfrm>
            <a:prstGeom prst="rect">
              <a:avLst/>
            </a:prstGeom>
            <a:solidFill>
              <a:srgbClr val="FFC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7BDF7E5A-DA14-199B-3E76-7F80FCAFB9F3}"/>
                </a:ext>
              </a:extLst>
            </p:cNvPr>
            <p:cNvSpPr/>
            <p:nvPr/>
          </p:nvSpPr>
          <p:spPr>
            <a:xfrm>
              <a:off x="3138244" y="2249419"/>
              <a:ext cx="3429073" cy="40029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금융사업에 최적화된 인재육성</a:t>
              </a: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4D4D7135-FB95-FD5A-53B8-CC004211CE2F}"/>
                </a:ext>
              </a:extLst>
            </p:cNvPr>
            <p:cNvSpPr/>
            <p:nvPr/>
          </p:nvSpPr>
          <p:spPr>
            <a:xfrm>
              <a:off x="8441116" y="2960517"/>
              <a:ext cx="549175" cy="22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17F1EC1C-DD10-F1E3-3461-557AD9E36E1A}"/>
                </a:ext>
              </a:extLst>
            </p:cNvPr>
            <p:cNvSpPr/>
            <p:nvPr/>
          </p:nvSpPr>
          <p:spPr>
            <a:xfrm>
              <a:off x="6721548" y="2792457"/>
              <a:ext cx="2991609" cy="400090"/>
            </a:xfrm>
            <a:prstGeom prst="rect">
              <a:avLst/>
            </a:prstGeom>
            <a:solidFill>
              <a:srgbClr val="005AEE">
                <a:alpha val="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‘</a:t>
              </a:r>
              <a:r>
                <a: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한번 인연을 평생 인연으로</a:t>
              </a:r>
              <a:r>
                <a:rPr lang="en-US" altLang="ko-KR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’</a:t>
              </a:r>
            </a:p>
            <a:p>
              <a:pPr algn="ctr"/>
              <a:r>
                <a: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프로젝트 </a:t>
              </a:r>
              <a:r>
                <a:rPr lang="ko-KR" altLang="en-US" sz="16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재계약률</a:t>
              </a:r>
              <a:r>
                <a: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</a:t>
              </a:r>
              <a:r>
                <a:rPr lang="en-US" altLang="ko-KR" sz="2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60% </a:t>
              </a:r>
              <a:r>
                <a:rPr lang="ko-KR" altLang="en-US" sz="2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이상</a:t>
              </a:r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63" name="AutoShape 8">
              <a:extLst>
                <a:ext uri="{FF2B5EF4-FFF2-40B4-BE49-F238E27FC236}">
                  <a16:creationId xmlns:a16="http://schemas.microsoft.com/office/drawing/2014/main" id="{6F2088A8-1AAA-E5F7-5E57-7DA194FEF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4617" y="5074829"/>
              <a:ext cx="2904755" cy="1196845"/>
            </a:xfrm>
            <a:prstGeom prst="roundRect">
              <a:avLst>
                <a:gd name="adj" fmla="val 6138"/>
              </a:avLst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20000"/>
                </a:lnSpc>
              </a:pPr>
              <a:endParaRPr lang="en-US" altLang="ko-KR" sz="1200" spc="-45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20000"/>
                </a:lnSpc>
              </a:pPr>
              <a:endParaRPr lang="ko-KR" altLang="en-US" sz="1200" spc="-45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D1B3C301-E2E0-DE25-3DDB-F3AE01A33E99}"/>
                </a:ext>
              </a:extLst>
            </p:cNvPr>
            <p:cNvSpPr/>
            <p:nvPr/>
          </p:nvSpPr>
          <p:spPr>
            <a:xfrm>
              <a:off x="7729812" y="5133747"/>
              <a:ext cx="975080" cy="169128"/>
            </a:xfrm>
            <a:prstGeom prst="roundRect">
              <a:avLst>
                <a:gd name="adj" fmla="val 19129"/>
              </a:avLst>
            </a:prstGeom>
            <a:solidFill>
              <a:srgbClr val="FBEBEF"/>
            </a:solidFill>
            <a:ln w="1270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신한금융그룹 </a:t>
              </a:r>
              <a:r>
                <a:rPr lang="ko-KR" altLang="en-US" sz="7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유니버셜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앱</a:t>
              </a:r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E1E7CCC0-790F-7B62-8103-3DC14D586291}"/>
                </a:ext>
              </a:extLst>
            </p:cNvPr>
            <p:cNvSpPr/>
            <p:nvPr/>
          </p:nvSpPr>
          <p:spPr>
            <a:xfrm>
              <a:off x="8748716" y="5127188"/>
              <a:ext cx="839519" cy="162683"/>
            </a:xfrm>
            <a:prstGeom prst="roundRect">
              <a:avLst>
                <a:gd name="adj" fmla="val 19129"/>
              </a:avLst>
            </a:prstGeom>
            <a:solidFill>
              <a:srgbClr val="EAEAEA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하나생명 </a:t>
              </a:r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NEW SFA</a:t>
              </a:r>
              <a:endParaRPr lang="ko-KR" altLang="en-US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C1C1C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567F2280-6634-E73E-811D-D228DB8ED639}"/>
                </a:ext>
              </a:extLst>
            </p:cNvPr>
            <p:cNvSpPr/>
            <p:nvPr/>
          </p:nvSpPr>
          <p:spPr>
            <a:xfrm>
              <a:off x="6891708" y="5136724"/>
              <a:ext cx="772699" cy="161273"/>
            </a:xfrm>
            <a:prstGeom prst="roundRect">
              <a:avLst>
                <a:gd name="adj" fmla="val 19129"/>
              </a:avLst>
            </a:prstGeom>
            <a:solidFill>
              <a:srgbClr val="FBEBEF"/>
            </a:solidFill>
            <a:ln w="1270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AIA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생명 다이렉트</a:t>
              </a: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F32C5805-35D2-3BE0-935B-20668F2DFD59}"/>
                </a:ext>
              </a:extLst>
            </p:cNvPr>
            <p:cNvSpPr/>
            <p:nvPr/>
          </p:nvSpPr>
          <p:spPr>
            <a:xfrm>
              <a:off x="6893057" y="5355557"/>
              <a:ext cx="822231" cy="168324"/>
            </a:xfrm>
            <a:prstGeom prst="roundRect">
              <a:avLst>
                <a:gd name="adj" fmla="val 19129"/>
              </a:avLst>
            </a:prstGeom>
            <a:solidFill>
              <a:srgbClr val="FBEBEF"/>
            </a:solidFill>
            <a:ln w="1270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AIA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생명 사이버창구</a:t>
              </a:r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693183A7-A62B-FEB9-156B-41EE2B8463AB}"/>
                </a:ext>
              </a:extLst>
            </p:cNvPr>
            <p:cNvSpPr/>
            <p:nvPr/>
          </p:nvSpPr>
          <p:spPr>
            <a:xfrm>
              <a:off x="6891499" y="5581441"/>
              <a:ext cx="1136802" cy="168324"/>
            </a:xfrm>
            <a:prstGeom prst="roundRect">
              <a:avLst>
                <a:gd name="adj" fmla="val 19129"/>
              </a:avLst>
            </a:prstGeom>
            <a:solidFill>
              <a:srgbClr val="EAEAEA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미래에셋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7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대고객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통합사이트</a:t>
              </a:r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1CA3E50E-B5FF-8919-87FC-72AAF04E728A}"/>
                </a:ext>
              </a:extLst>
            </p:cNvPr>
            <p:cNvSpPr/>
            <p:nvPr/>
          </p:nvSpPr>
          <p:spPr>
            <a:xfrm>
              <a:off x="8815537" y="5355263"/>
              <a:ext cx="772699" cy="168324"/>
            </a:xfrm>
            <a:prstGeom prst="roundRect">
              <a:avLst>
                <a:gd name="adj" fmla="val 19129"/>
              </a:avLst>
            </a:prstGeom>
            <a:solidFill>
              <a:srgbClr val="FBEBEF"/>
            </a:solidFill>
            <a:ln w="1270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하나생명 </a:t>
              </a:r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PIST 2.0</a:t>
              </a:r>
              <a:endParaRPr lang="ko-KR" altLang="en-US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C1C1C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7E5E1A8E-6ECA-1637-C118-7A15F9F7E7A8}"/>
                </a:ext>
              </a:extLst>
            </p:cNvPr>
            <p:cNvSpPr/>
            <p:nvPr/>
          </p:nvSpPr>
          <p:spPr>
            <a:xfrm>
              <a:off x="8088393" y="5581440"/>
              <a:ext cx="873864" cy="168324"/>
            </a:xfrm>
            <a:prstGeom prst="roundRect">
              <a:avLst>
                <a:gd name="adj" fmla="val 19129"/>
              </a:avLst>
            </a:prstGeom>
            <a:solidFill>
              <a:srgbClr val="FBEBEF"/>
            </a:solidFill>
            <a:ln w="1270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한화생명 마음건강 앱</a:t>
              </a:r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A8CB43C1-6688-FD3C-B90A-C1CFD5D736DD}"/>
                </a:ext>
              </a:extLst>
            </p:cNvPr>
            <p:cNvSpPr/>
            <p:nvPr/>
          </p:nvSpPr>
          <p:spPr>
            <a:xfrm>
              <a:off x="6891499" y="6024754"/>
              <a:ext cx="1392469" cy="168324"/>
            </a:xfrm>
            <a:prstGeom prst="roundRect">
              <a:avLst>
                <a:gd name="adj" fmla="val 19129"/>
              </a:avLst>
            </a:prstGeom>
            <a:solidFill>
              <a:srgbClr val="FBEBEF"/>
            </a:solidFill>
            <a:ln w="1270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한화손보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7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대고객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자동차전용 </a:t>
              </a:r>
              <a:r>
                <a:rPr lang="ko-KR" altLang="en-US" sz="7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서비스앱</a:t>
              </a:r>
              <a:endParaRPr lang="ko-KR" altLang="en-US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C1C1C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605DD41C-C3DE-94D7-170B-95911D72A10C}"/>
                </a:ext>
              </a:extLst>
            </p:cNvPr>
            <p:cNvSpPr/>
            <p:nvPr/>
          </p:nvSpPr>
          <p:spPr>
            <a:xfrm>
              <a:off x="6891499" y="5799781"/>
              <a:ext cx="1338054" cy="168324"/>
            </a:xfrm>
            <a:prstGeom prst="roundRect">
              <a:avLst>
                <a:gd name="adj" fmla="val 19129"/>
              </a:avLst>
            </a:prstGeom>
            <a:solidFill>
              <a:srgbClr val="EAEAEA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신한오렌지라이프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디지털보험 시스템</a:t>
              </a:r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E4D7E463-5C20-B746-9387-689F851C5C20}"/>
                </a:ext>
              </a:extLst>
            </p:cNvPr>
            <p:cNvSpPr/>
            <p:nvPr/>
          </p:nvSpPr>
          <p:spPr>
            <a:xfrm>
              <a:off x="9017731" y="5581440"/>
              <a:ext cx="570505" cy="168324"/>
            </a:xfrm>
            <a:prstGeom prst="roundRect">
              <a:avLst>
                <a:gd name="adj" fmla="val 19129"/>
              </a:avLst>
            </a:prstGeom>
            <a:solidFill>
              <a:srgbClr val="FBEBEF"/>
            </a:solidFill>
            <a:ln w="1270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하나생명 </a:t>
              </a:r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PIST</a:t>
              </a:r>
              <a:endParaRPr lang="ko-KR" altLang="en-US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C1C1C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7CEC524E-C26E-4152-EB99-75BA6C38BEBC}"/>
                </a:ext>
              </a:extLst>
            </p:cNvPr>
            <p:cNvSpPr/>
            <p:nvPr/>
          </p:nvSpPr>
          <p:spPr>
            <a:xfrm>
              <a:off x="8286115" y="5802453"/>
              <a:ext cx="1302120" cy="168324"/>
            </a:xfrm>
            <a:prstGeom prst="roundRect">
              <a:avLst>
                <a:gd name="adj" fmla="val 19129"/>
              </a:avLst>
            </a:prstGeom>
            <a:solidFill>
              <a:srgbClr val="FBEBEF"/>
            </a:solidFill>
            <a:ln w="1270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하나생명 디지털 창구 고도화 구축</a:t>
              </a:r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A220BC0E-8196-FAAB-31DB-36337E2ACAE6}"/>
                </a:ext>
              </a:extLst>
            </p:cNvPr>
            <p:cNvSpPr/>
            <p:nvPr/>
          </p:nvSpPr>
          <p:spPr>
            <a:xfrm>
              <a:off x="8340970" y="6024754"/>
              <a:ext cx="1247266" cy="168324"/>
            </a:xfrm>
            <a:prstGeom prst="roundRect">
              <a:avLst>
                <a:gd name="adj" fmla="val 19129"/>
              </a:avLst>
            </a:prstGeom>
            <a:solidFill>
              <a:srgbClr val="EAEAEA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한화생명 </a:t>
              </a:r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SFP </a:t>
              </a:r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홈페이지 리뉴얼</a:t>
              </a: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99792FBC-AEAF-ADBF-DD87-F9EB2CD83A2B}"/>
                </a:ext>
              </a:extLst>
            </p:cNvPr>
            <p:cNvSpPr/>
            <p:nvPr/>
          </p:nvSpPr>
          <p:spPr>
            <a:xfrm>
              <a:off x="9030258" y="4737794"/>
              <a:ext cx="530538" cy="22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E61E3A99-0C00-8ABD-E976-200E0E9CD8F2}"/>
                </a:ext>
              </a:extLst>
            </p:cNvPr>
            <p:cNvSpPr/>
            <p:nvPr/>
          </p:nvSpPr>
          <p:spPr>
            <a:xfrm>
              <a:off x="6721548" y="4568130"/>
              <a:ext cx="2991609" cy="400090"/>
            </a:xfrm>
            <a:prstGeom prst="rect">
              <a:avLst/>
            </a:prstGeom>
            <a:solidFill>
              <a:srgbClr val="005AEE">
                <a:alpha val="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‘</a:t>
              </a:r>
              <a:r>
                <a: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신뢰와 함께하는 파트너</a:t>
              </a:r>
              <a:r>
                <a:rPr lang="en-US" altLang="ko-KR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’</a:t>
              </a:r>
            </a:p>
            <a:p>
              <a:pPr algn="ctr"/>
              <a:r>
                <a: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최근 </a:t>
              </a:r>
              <a:r>
                <a:rPr lang="en-US" altLang="ko-KR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3</a:t>
              </a:r>
              <a:r>
                <a: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년간 프로젝트 계약</a:t>
              </a:r>
              <a:r>
                <a: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EA4F3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 </a:t>
              </a:r>
              <a:r>
                <a:rPr lang="en-US" altLang="ko-KR" sz="2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13</a:t>
              </a:r>
              <a:r>
                <a:rPr lang="ko-KR" altLang="en-US" sz="2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건</a:t>
              </a:r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78" name="AutoShape 8">
              <a:extLst>
                <a:ext uri="{FF2B5EF4-FFF2-40B4-BE49-F238E27FC236}">
                  <a16:creationId xmlns:a16="http://schemas.microsoft.com/office/drawing/2014/main" id="{F1DFD662-F7E6-1D8F-C527-515269A5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0945" y="3326527"/>
              <a:ext cx="2890986" cy="1116758"/>
            </a:xfrm>
            <a:prstGeom prst="roundRect">
              <a:avLst>
                <a:gd name="adj" fmla="val 6138"/>
              </a:avLst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20000"/>
                </a:lnSpc>
              </a:pPr>
              <a:endParaRPr lang="en-US" altLang="ko-KR" sz="1200" spc="-45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20000"/>
                </a:lnSpc>
              </a:pPr>
              <a:endParaRPr lang="ko-KR" altLang="en-US" sz="1200" spc="-45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pic>
          <p:nvPicPr>
            <p:cNvPr id="79" name="그림 78">
              <a:extLst>
                <a:ext uri="{FF2B5EF4-FFF2-40B4-BE49-F238E27FC236}">
                  <a16:creationId xmlns:a16="http://schemas.microsoft.com/office/drawing/2014/main" id="{91EEFC0E-3F72-C43C-2E84-C55F32351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39" t="8218" r="2137" b="11031"/>
            <a:stretch/>
          </p:blipFill>
          <p:spPr>
            <a:xfrm>
              <a:off x="7825750" y="3466862"/>
              <a:ext cx="695269" cy="200757"/>
            </a:xfrm>
            <a:prstGeom prst="rect">
              <a:avLst/>
            </a:prstGeom>
          </p:spPr>
        </p:pic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1B9DB3B3-6AF8-A18B-3BA2-469DF6BCA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1126" b="27495"/>
            <a:stretch/>
          </p:blipFill>
          <p:spPr>
            <a:xfrm>
              <a:off x="6967991" y="3801362"/>
              <a:ext cx="607070" cy="146280"/>
            </a:xfrm>
            <a:prstGeom prst="rect">
              <a:avLst/>
            </a:prstGeom>
          </p:spPr>
        </p:pic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B8421BF1-CAF0-B6AB-CC44-BADFF08FB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249" t="16696" r="18751" b="17207"/>
            <a:stretch/>
          </p:blipFill>
          <p:spPr>
            <a:xfrm>
              <a:off x="6942578" y="3465742"/>
              <a:ext cx="657896" cy="202999"/>
            </a:xfrm>
            <a:prstGeom prst="rect">
              <a:avLst/>
            </a:prstGeom>
          </p:spPr>
        </p:pic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DF165420-08E3-41F8-ABC0-17FE38D99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7" t="32529" r="1140" b="30614"/>
            <a:stretch/>
          </p:blipFill>
          <p:spPr>
            <a:xfrm>
              <a:off x="8737804" y="4127787"/>
              <a:ext cx="800247" cy="128526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34D112E5-C0BF-D85F-5D30-D9D6E01CF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1622" b="38528"/>
            <a:stretch/>
          </p:blipFill>
          <p:spPr>
            <a:xfrm>
              <a:off x="7811687" y="3800699"/>
              <a:ext cx="846562" cy="146281"/>
            </a:xfrm>
            <a:prstGeom prst="rect">
              <a:avLst/>
            </a:prstGeom>
          </p:spPr>
        </p:pic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21D37D73-4AC7-D219-2184-E21122CF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18766" y="3800698"/>
              <a:ext cx="743588" cy="146281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id="{A5E2CB86-F614-6895-46A6-5C760CD51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201" t="1" r="4382" b="-3"/>
            <a:stretch/>
          </p:blipFill>
          <p:spPr>
            <a:xfrm>
              <a:off x="6949110" y="4117472"/>
              <a:ext cx="657896" cy="149159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8EA5325C-C3DB-1C89-8D94-1704131D9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0" b="1"/>
            <a:stretch/>
          </p:blipFill>
          <p:spPr>
            <a:xfrm>
              <a:off x="7827122" y="4069916"/>
              <a:ext cx="785778" cy="244270"/>
            </a:xfrm>
            <a:prstGeom prst="rect">
              <a:avLst/>
            </a:prstGeom>
          </p:spPr>
        </p:pic>
        <p:pic>
          <p:nvPicPr>
            <p:cNvPr id="87" name="Picture 2" descr="ííìí´ë³´í">
              <a:extLst>
                <a:ext uri="{FF2B5EF4-FFF2-40B4-BE49-F238E27FC236}">
                  <a16:creationId xmlns:a16="http://schemas.microsoft.com/office/drawing/2014/main" id="{4EB85810-EDDE-1D9E-ECD0-ED7375EDD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8185" y="3466862"/>
              <a:ext cx="903233" cy="20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C0CC0E99-3041-8412-49C3-9C6221A00C7E}"/>
                </a:ext>
              </a:extLst>
            </p:cNvPr>
            <p:cNvGrpSpPr/>
            <p:nvPr/>
          </p:nvGrpSpPr>
          <p:grpSpPr>
            <a:xfrm flipV="1">
              <a:off x="713552" y="3277096"/>
              <a:ext cx="68806" cy="59744"/>
              <a:chOff x="4907068" y="1040975"/>
              <a:chExt cx="307186" cy="307186"/>
            </a:xfrm>
          </p:grpSpPr>
          <p:sp>
            <p:nvSpPr>
              <p:cNvPr id="94" name="그래픽 1280">
                <a:extLst>
                  <a:ext uri="{FF2B5EF4-FFF2-40B4-BE49-F238E27FC236}">
                    <a16:creationId xmlns:a16="http://schemas.microsoft.com/office/drawing/2014/main" id="{97F21C51-AB97-4A92-EE58-4055754D8D46}"/>
                  </a:ext>
                </a:extLst>
              </p:cNvPr>
              <p:cNvSpPr/>
              <p:nvPr/>
            </p:nvSpPr>
            <p:spPr>
              <a:xfrm>
                <a:off x="4907068" y="1194569"/>
                <a:ext cx="307186" cy="21941"/>
              </a:xfrm>
              <a:custGeom>
                <a:avLst/>
                <a:gdLst>
                  <a:gd name="connsiteX0" fmla="*/ 307187 w 307186"/>
                  <a:gd name="connsiteY0" fmla="*/ 0 h 21941"/>
                  <a:gd name="connsiteX1" fmla="*/ 0 w 307186"/>
                  <a:gd name="connsiteY1" fmla="*/ 0 h 2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186" h="21941">
                    <a:moveTo>
                      <a:pt x="307187" y="0"/>
                    </a:moveTo>
                    <a:lnTo>
                      <a:pt x="0" y="0"/>
                    </a:lnTo>
                  </a:path>
                </a:pathLst>
              </a:cu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 sz="1500"/>
              </a:p>
            </p:txBody>
          </p:sp>
          <p:sp>
            <p:nvSpPr>
              <p:cNvPr id="95" name="그래픽 1280">
                <a:extLst>
                  <a:ext uri="{FF2B5EF4-FFF2-40B4-BE49-F238E27FC236}">
                    <a16:creationId xmlns:a16="http://schemas.microsoft.com/office/drawing/2014/main" id="{73468926-53F4-1CEE-5CDB-7E60475FBDDF}"/>
                  </a:ext>
                </a:extLst>
              </p:cNvPr>
              <p:cNvSpPr/>
              <p:nvPr/>
            </p:nvSpPr>
            <p:spPr>
              <a:xfrm>
                <a:off x="5060661" y="1040975"/>
                <a:ext cx="153593" cy="307186"/>
              </a:xfrm>
              <a:custGeom>
                <a:avLst/>
                <a:gdLst>
                  <a:gd name="connsiteX0" fmla="*/ 0 w 153593"/>
                  <a:gd name="connsiteY0" fmla="*/ 0 h 307186"/>
                  <a:gd name="connsiteX1" fmla="*/ 153593 w 153593"/>
                  <a:gd name="connsiteY1" fmla="*/ 153593 h 307186"/>
                  <a:gd name="connsiteX2" fmla="*/ 0 w 153593"/>
                  <a:gd name="connsiteY2" fmla="*/ 307187 h 30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593" h="307186">
                    <a:moveTo>
                      <a:pt x="0" y="0"/>
                    </a:moveTo>
                    <a:lnTo>
                      <a:pt x="153593" y="153593"/>
                    </a:lnTo>
                    <a:lnTo>
                      <a:pt x="0" y="30718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 sz="1500" dirty="0"/>
              </a:p>
            </p:txBody>
          </p:sp>
        </p:grpSp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625B7880-F624-F038-1308-158BABA3A456}"/>
                </a:ext>
              </a:extLst>
            </p:cNvPr>
            <p:cNvGrpSpPr/>
            <p:nvPr/>
          </p:nvGrpSpPr>
          <p:grpSpPr>
            <a:xfrm flipV="1">
              <a:off x="713552" y="3621048"/>
              <a:ext cx="68806" cy="59744"/>
              <a:chOff x="4907068" y="1040975"/>
              <a:chExt cx="307186" cy="307186"/>
            </a:xfrm>
          </p:grpSpPr>
          <p:sp>
            <p:nvSpPr>
              <p:cNvPr id="92" name="그래픽 1280">
                <a:extLst>
                  <a:ext uri="{FF2B5EF4-FFF2-40B4-BE49-F238E27FC236}">
                    <a16:creationId xmlns:a16="http://schemas.microsoft.com/office/drawing/2014/main" id="{FC994E29-DE55-BFED-F44E-3B16974C59AA}"/>
                  </a:ext>
                </a:extLst>
              </p:cNvPr>
              <p:cNvSpPr/>
              <p:nvPr/>
            </p:nvSpPr>
            <p:spPr>
              <a:xfrm>
                <a:off x="4907068" y="1194569"/>
                <a:ext cx="307186" cy="21941"/>
              </a:xfrm>
              <a:custGeom>
                <a:avLst/>
                <a:gdLst>
                  <a:gd name="connsiteX0" fmla="*/ 307187 w 307186"/>
                  <a:gd name="connsiteY0" fmla="*/ 0 h 21941"/>
                  <a:gd name="connsiteX1" fmla="*/ 0 w 307186"/>
                  <a:gd name="connsiteY1" fmla="*/ 0 h 2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186" h="21941">
                    <a:moveTo>
                      <a:pt x="307187" y="0"/>
                    </a:moveTo>
                    <a:lnTo>
                      <a:pt x="0" y="0"/>
                    </a:lnTo>
                  </a:path>
                </a:pathLst>
              </a:cu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 sz="1500"/>
              </a:p>
            </p:txBody>
          </p:sp>
          <p:sp>
            <p:nvSpPr>
              <p:cNvPr id="93" name="그래픽 1280">
                <a:extLst>
                  <a:ext uri="{FF2B5EF4-FFF2-40B4-BE49-F238E27FC236}">
                    <a16:creationId xmlns:a16="http://schemas.microsoft.com/office/drawing/2014/main" id="{7F3E1753-BC21-2813-52B6-5C33FF8D707B}"/>
                  </a:ext>
                </a:extLst>
              </p:cNvPr>
              <p:cNvSpPr/>
              <p:nvPr/>
            </p:nvSpPr>
            <p:spPr>
              <a:xfrm>
                <a:off x="5060661" y="1040975"/>
                <a:ext cx="153593" cy="307186"/>
              </a:xfrm>
              <a:custGeom>
                <a:avLst/>
                <a:gdLst>
                  <a:gd name="connsiteX0" fmla="*/ 0 w 153593"/>
                  <a:gd name="connsiteY0" fmla="*/ 0 h 307186"/>
                  <a:gd name="connsiteX1" fmla="*/ 153593 w 153593"/>
                  <a:gd name="connsiteY1" fmla="*/ 153593 h 307186"/>
                  <a:gd name="connsiteX2" fmla="*/ 0 w 153593"/>
                  <a:gd name="connsiteY2" fmla="*/ 307187 h 30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593" h="307186">
                    <a:moveTo>
                      <a:pt x="0" y="0"/>
                    </a:moveTo>
                    <a:lnTo>
                      <a:pt x="153593" y="153593"/>
                    </a:lnTo>
                    <a:lnTo>
                      <a:pt x="0" y="30718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ko-KR" altLang="en-US" sz="1500" dirty="0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AA6FD77-AEFA-B1AA-D094-3CC45DE4C075}"/>
                </a:ext>
              </a:extLst>
            </p:cNvPr>
            <p:cNvSpPr txBox="1"/>
            <p:nvPr/>
          </p:nvSpPr>
          <p:spPr>
            <a:xfrm>
              <a:off x="532611" y="4875372"/>
              <a:ext cx="2542967" cy="707474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171450" indent="-171450" algn="just">
                <a:spcAft>
                  <a:spcPts val="300"/>
                </a:spcAft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0000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인증 및 보안서비스 확대 및 고도화 </a:t>
              </a:r>
              <a:endPara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  <a:p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PIN,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생체인증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,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모바일 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OTP,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앱 설치 없는 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Native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모바일 웹 기반 </a:t>
              </a:r>
              <a:r>
                <a:rPr lang="en-US" altLang="ko-KR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FIDO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인증 등 고객에게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간편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하고 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안전한</a:t>
              </a:r>
              <a:r>
                <a:rPr lang="ko-KR" alt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금융 서비스를 지원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91" name="사각형: 둥근 모서리 90">
              <a:extLst>
                <a:ext uri="{FF2B5EF4-FFF2-40B4-BE49-F238E27FC236}">
                  <a16:creationId xmlns:a16="http://schemas.microsoft.com/office/drawing/2014/main" id="{4C1D0639-07A0-6993-D5CA-B097397EEC19}"/>
                </a:ext>
              </a:extLst>
            </p:cNvPr>
            <p:cNvSpPr/>
            <p:nvPr/>
          </p:nvSpPr>
          <p:spPr>
            <a:xfrm>
              <a:off x="7776350" y="5352556"/>
              <a:ext cx="978123" cy="168324"/>
            </a:xfrm>
            <a:prstGeom prst="roundRect">
              <a:avLst>
                <a:gd name="adj" fmla="val 19129"/>
              </a:avLst>
            </a:prstGeom>
            <a:solidFill>
              <a:srgbClr val="EAEAEA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한화생명 </a:t>
              </a:r>
              <a:r>
                <a:rPr lang="en-US" altLang="ko-KR" sz="7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1C1C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LIFE CANVAS</a:t>
              </a:r>
              <a:endParaRPr lang="ko-KR" altLang="en-US" sz="7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C1C1C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6" name="제목 5">
            <a:extLst>
              <a:ext uri="{FF2B5EF4-FFF2-40B4-BE49-F238E27FC236}">
                <a16:creationId xmlns:a16="http://schemas.microsoft.com/office/drawing/2014/main" id="{01942D8A-D98C-53DB-F7FE-71278168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핵심역량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4B60816-75B5-D9CF-2C07-C007750E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37861"/>
            <a:ext cx="9113837" cy="2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defTabSz="914400" fontAlgn="base" latinLnBrk="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주식회사 나루아이는 컨설팅에서 아웃소싱 및 개발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관리까지 전반적인 서비스를 제공하는 </a:t>
            </a:r>
            <a:r>
              <a:rPr lang="ko-KR" altLang="en-US" sz="12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핀테크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플랫폼 구축 전문 기업입니다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kumimoji="1" lang="en-US" altLang="ko-KR" sz="1200" b="0" i="0" u="none" strike="noStrike" kern="1200" cap="none" spc="0" normalizeH="0" baseline="0" noProof="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333333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FA3D345-1F85-CEB9-3462-45139019AB25}"/>
              </a:ext>
            </a:extLst>
          </p:cNvPr>
          <p:cNvGrpSpPr/>
          <p:nvPr/>
        </p:nvGrpSpPr>
        <p:grpSpPr>
          <a:xfrm>
            <a:off x="348827" y="1118726"/>
            <a:ext cx="9232411" cy="601176"/>
            <a:chOff x="336795" y="1619292"/>
            <a:chExt cx="9232411" cy="60117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F746079E-0D0F-2F9E-0C66-82541E6C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6795" y="2046732"/>
              <a:ext cx="9232411" cy="173736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FF85973-1FFE-1779-B4A8-2BC7738CC676}"/>
                </a:ext>
              </a:extLst>
            </p:cNvPr>
            <p:cNvSpPr/>
            <p:nvPr/>
          </p:nvSpPr>
          <p:spPr>
            <a:xfrm>
              <a:off x="377937" y="1619292"/>
              <a:ext cx="9146444" cy="506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5121797-3BAB-3370-B1FB-672C0AD83D77}"/>
                </a:ext>
              </a:extLst>
            </p:cNvPr>
            <p:cNvGrpSpPr/>
            <p:nvPr/>
          </p:nvGrpSpPr>
          <p:grpSpPr>
            <a:xfrm>
              <a:off x="377937" y="1873252"/>
              <a:ext cx="9150127" cy="247650"/>
              <a:chOff x="379636" y="1873252"/>
              <a:chExt cx="9073008" cy="247650"/>
            </a:xfrm>
          </p:grpSpPr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B9D61A45-57BD-D9F7-9056-05A3BAC31480}"/>
                  </a:ext>
                </a:extLst>
              </p:cNvPr>
              <p:cNvCxnSpPr/>
              <p:nvPr/>
            </p:nvCxnSpPr>
            <p:spPr>
              <a:xfrm>
                <a:off x="379636" y="1873252"/>
                <a:ext cx="9073008" cy="0"/>
              </a:xfrm>
              <a:prstGeom prst="line">
                <a:avLst/>
              </a:prstGeom>
              <a:ln w="19050">
                <a:solidFill>
                  <a:srgbClr val="ED71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DD5C695B-E4A3-2726-0E31-0F05B5287E7C}"/>
                  </a:ext>
                </a:extLst>
              </p:cNvPr>
              <p:cNvCxnSpPr/>
              <p:nvPr/>
            </p:nvCxnSpPr>
            <p:spPr>
              <a:xfrm>
                <a:off x="379636" y="2120902"/>
                <a:ext cx="9073008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38A973-0A1F-7BF0-0341-65E0E1318183}"/>
                </a:ext>
              </a:extLst>
            </p:cNvPr>
            <p:cNvSpPr txBox="1"/>
            <p:nvPr/>
          </p:nvSpPr>
          <p:spPr>
            <a:xfrm>
              <a:off x="463847" y="1905848"/>
              <a:ext cx="8999241" cy="169277"/>
            </a:xfrm>
            <a:prstGeom prst="rect">
              <a:avLst/>
            </a:prstGeom>
            <a:noFill/>
          </p:spPr>
          <p:txBody>
            <a:bodyPr wrap="square" lIns="18000" tIns="0" rIns="0" bIns="0" rtlCol="0" anchor="ctr">
              <a:spAutoFit/>
            </a:bodyPr>
            <a:lstStyle>
              <a:defPPr>
                <a:defRPr lang="ko-KR"/>
              </a:defPPr>
              <a:lvl1pPr marL="0" marR="0" indent="0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333E6B"/>
                  </a:solidFill>
                  <a:latin typeface="고도 B" panose="02000503000000020004" pitchFamily="2" charset="-127"/>
                  <a:ea typeface="고도 B" panose="02000503000000020004" pitchFamily="2" charset="-127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100" b="0" i="0" u="none" strike="noStrike" kern="1200" cap="none" spc="0" normalizeH="0" baseline="0" noProof="0" dirty="0">
                  <a:ln>
                    <a:solidFill>
                      <a:srgbClr val="FFFFFF">
                        <a:lumMod val="85000"/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핵심역량</a:t>
              </a:r>
              <a:endParaRPr kumimoji="1" lang="en-US" altLang="ko-KR" sz="11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36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90">
            <a:extLst>
              <a:ext uri="{FF2B5EF4-FFF2-40B4-BE49-F238E27FC236}">
                <a16:creationId xmlns:a16="http://schemas.microsoft.com/office/drawing/2014/main" id="{F5AE565C-23C5-7315-400A-53C8DABA175C}"/>
              </a:ext>
            </a:extLst>
          </p:cNvPr>
          <p:cNvSpPr/>
          <p:nvPr/>
        </p:nvSpPr>
        <p:spPr>
          <a:xfrm>
            <a:off x="2169669" y="3252262"/>
            <a:ext cx="1044920" cy="285225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635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n>
                  <a:solidFill>
                    <a:srgbClr val="0070C0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KoPubWorld돋움체 Bold" panose="00000800000000000000" pitchFamily="2" charset="-127"/>
              </a:rPr>
              <a:t>경영지원실</a:t>
            </a:r>
          </a:p>
        </p:txBody>
      </p:sp>
      <p:sp>
        <p:nvSpPr>
          <p:cNvPr id="3" name="사각형: 둥근 모서리 90">
            <a:extLst>
              <a:ext uri="{FF2B5EF4-FFF2-40B4-BE49-F238E27FC236}">
                <a16:creationId xmlns:a16="http://schemas.microsoft.com/office/drawing/2014/main" id="{1E58A534-71A6-BD97-30AC-3E967E4A95FC}"/>
              </a:ext>
            </a:extLst>
          </p:cNvPr>
          <p:cNvSpPr/>
          <p:nvPr/>
        </p:nvSpPr>
        <p:spPr>
          <a:xfrm>
            <a:off x="7805447" y="3564202"/>
            <a:ext cx="1044000" cy="282258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635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ln>
                  <a:solidFill>
                    <a:srgbClr val="0070C0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KoPubWorld돋움체 Bold" panose="00000800000000000000" pitchFamily="2" charset="-127"/>
              </a:rPr>
              <a:t>R&amp;D Center</a:t>
            </a:r>
            <a:r>
              <a:rPr lang="ko-KR" altLang="en-US" sz="1100" b="1" dirty="0">
                <a:ln>
                  <a:solidFill>
                    <a:srgbClr val="0070C0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KoPubWorld돋움체 Bold" panose="00000800000000000000" pitchFamily="2" charset="-127"/>
              </a:rPr>
              <a:t> </a:t>
            </a:r>
          </a:p>
        </p:txBody>
      </p:sp>
      <p:grpSp>
        <p:nvGrpSpPr>
          <p:cNvPr id="6" name="그룹 145">
            <a:extLst>
              <a:ext uri="{FF2B5EF4-FFF2-40B4-BE49-F238E27FC236}">
                <a16:creationId xmlns:a16="http://schemas.microsoft.com/office/drawing/2014/main" id="{14A0664D-1A3A-5339-3DAA-07C0CDDF9AD8}"/>
              </a:ext>
            </a:extLst>
          </p:cNvPr>
          <p:cNvGrpSpPr>
            <a:grpSpLocks/>
          </p:cNvGrpSpPr>
          <p:nvPr/>
        </p:nvGrpSpPr>
        <p:grpSpPr bwMode="auto">
          <a:xfrm>
            <a:off x="4340373" y="2022913"/>
            <a:ext cx="788339" cy="788339"/>
            <a:chOff x="1988566" y="3246254"/>
            <a:chExt cx="1077789" cy="1076572"/>
          </a:xfrm>
          <a:solidFill>
            <a:srgbClr val="404040"/>
          </a:solidFill>
          <a:effectLst>
            <a:glow rad="63500">
              <a:srgbClr val="746256">
                <a:alpha val="40000"/>
              </a:srgbClr>
            </a:glo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2C318B9B-9526-DB4E-B722-8EB0B872DFA0}"/>
                </a:ext>
              </a:extLst>
            </p:cNvPr>
            <p:cNvSpPr/>
            <p:nvPr/>
          </p:nvSpPr>
          <p:spPr>
            <a:xfrm>
              <a:off x="1988566" y="3246254"/>
              <a:ext cx="1077789" cy="1076572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050" b="1" dirty="0">
                <a:ln>
                  <a:solidFill>
                    <a:srgbClr val="0070C0">
                      <a:alpha val="0"/>
                    </a:srgb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0" name="제목 3">
              <a:extLst>
                <a:ext uri="{FF2B5EF4-FFF2-40B4-BE49-F238E27FC236}">
                  <a16:creationId xmlns:a16="http://schemas.microsoft.com/office/drawing/2014/main" id="{01EBACF6-A0BE-349F-36EC-F76F2B2A42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64365" y="3876994"/>
              <a:ext cx="326343" cy="1932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buNone/>
              </a:pPr>
              <a:r>
                <a:rPr lang="en-US" altLang="ko-KR" sz="1050" b="1" dirty="0">
                  <a:ln>
                    <a:solidFill>
                      <a:srgbClr val="0070C0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KoPubWorld돋움체 Bold" panose="00000800000000000000" pitchFamily="2" charset="-127"/>
                </a:rPr>
                <a:t>CEO</a:t>
              </a:r>
            </a:p>
          </p:txBody>
        </p:sp>
        <p:pic>
          <p:nvPicPr>
            <p:cNvPr id="11" name="그림 1">
              <a:extLst>
                <a:ext uri="{FF2B5EF4-FFF2-40B4-BE49-F238E27FC236}">
                  <a16:creationId xmlns:a16="http://schemas.microsoft.com/office/drawing/2014/main" id="{832633AB-2309-C3A1-3EEA-5E7F33E2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5" y="3426315"/>
              <a:ext cx="268841" cy="321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그룹 145">
            <a:extLst>
              <a:ext uri="{FF2B5EF4-FFF2-40B4-BE49-F238E27FC236}">
                <a16:creationId xmlns:a16="http://schemas.microsoft.com/office/drawing/2014/main" id="{123EE444-7FEC-61C6-5A5D-31E3BBB107DC}"/>
              </a:ext>
            </a:extLst>
          </p:cNvPr>
          <p:cNvGrpSpPr>
            <a:grpSpLocks/>
          </p:cNvGrpSpPr>
          <p:nvPr/>
        </p:nvGrpSpPr>
        <p:grpSpPr bwMode="auto">
          <a:xfrm>
            <a:off x="6047687" y="2999916"/>
            <a:ext cx="788339" cy="743188"/>
            <a:chOff x="1988566" y="3246254"/>
            <a:chExt cx="1077789" cy="107657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F73365F-27FB-F3CC-C86A-04BD2477DB19}"/>
                </a:ext>
              </a:extLst>
            </p:cNvPr>
            <p:cNvSpPr/>
            <p:nvPr/>
          </p:nvSpPr>
          <p:spPr>
            <a:xfrm>
              <a:off x="1988566" y="3246254"/>
              <a:ext cx="1077789" cy="1076572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050" b="1" dirty="0">
                <a:ln>
                  <a:solidFill>
                    <a:srgbClr val="0070C0">
                      <a:alpha val="0"/>
                    </a:srgb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5" name="제목 3">
              <a:extLst>
                <a:ext uri="{FF2B5EF4-FFF2-40B4-BE49-F238E27FC236}">
                  <a16:creationId xmlns:a16="http://schemas.microsoft.com/office/drawing/2014/main" id="{3C55E232-B08F-5B0B-FE03-DC3D5F2AEF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43445" y="3856601"/>
              <a:ext cx="368183" cy="23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buNone/>
              </a:pPr>
              <a:r>
                <a:rPr lang="en-US" altLang="ko-KR" sz="1050" b="1" dirty="0">
                  <a:ln>
                    <a:solidFill>
                      <a:srgbClr val="0070C0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KoPubWorld돋움체 Bold" panose="00000800000000000000" pitchFamily="2" charset="-127"/>
                </a:rPr>
                <a:t>CTO</a:t>
              </a:r>
            </a:p>
          </p:txBody>
        </p:sp>
        <p:pic>
          <p:nvPicPr>
            <p:cNvPr id="29" name="그림 1">
              <a:extLst>
                <a:ext uri="{FF2B5EF4-FFF2-40B4-BE49-F238E27FC236}">
                  <a16:creationId xmlns:a16="http://schemas.microsoft.com/office/drawing/2014/main" id="{AF7011E4-9FE7-3B74-83B9-4A5546DE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5" y="3426315"/>
              <a:ext cx="268841" cy="321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꺾인 연결선 8">
            <a:extLst>
              <a:ext uri="{FF2B5EF4-FFF2-40B4-BE49-F238E27FC236}">
                <a16:creationId xmlns:a16="http://schemas.microsoft.com/office/drawing/2014/main" id="{B8ED4230-69E7-2D01-32B0-0D309941D453}"/>
              </a:ext>
            </a:extLst>
          </p:cNvPr>
          <p:cNvCxnSpPr>
            <a:cxnSpLocks/>
            <a:stCxn id="99" idx="2"/>
            <a:endCxn id="38" idx="0"/>
          </p:cNvCxnSpPr>
          <p:nvPr/>
        </p:nvCxnSpPr>
        <p:spPr>
          <a:xfrm rot="16200000" flipH="1">
            <a:off x="2521613" y="4487165"/>
            <a:ext cx="529153" cy="98812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꺾인 연결선 82">
            <a:extLst>
              <a:ext uri="{FF2B5EF4-FFF2-40B4-BE49-F238E27FC236}">
                <a16:creationId xmlns:a16="http://schemas.microsoft.com/office/drawing/2014/main" id="{3B540152-E0B5-136C-6899-C8929B46193A}"/>
              </a:ext>
            </a:extLst>
          </p:cNvPr>
          <p:cNvCxnSpPr>
            <a:cxnSpLocks/>
            <a:stCxn id="98" idx="0"/>
            <a:endCxn id="99" idx="0"/>
          </p:cNvCxnSpPr>
          <p:nvPr/>
        </p:nvCxnSpPr>
        <p:spPr>
          <a:xfrm rot="16200000" flipV="1">
            <a:off x="4549875" y="2176645"/>
            <a:ext cx="12700" cy="4515494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꺾인 연결선 91">
            <a:extLst>
              <a:ext uri="{FF2B5EF4-FFF2-40B4-BE49-F238E27FC236}">
                <a16:creationId xmlns:a16="http://schemas.microsoft.com/office/drawing/2014/main" id="{1BDE2125-984D-40FA-9FBF-6C81D5920CE7}"/>
              </a:ext>
            </a:extLst>
          </p:cNvPr>
          <p:cNvCxnSpPr>
            <a:cxnSpLocks/>
            <a:stCxn id="98" idx="2"/>
            <a:endCxn id="39" idx="0"/>
          </p:cNvCxnSpPr>
          <p:nvPr/>
        </p:nvCxnSpPr>
        <p:spPr>
          <a:xfrm rot="5400000">
            <a:off x="5739147" y="4177327"/>
            <a:ext cx="529153" cy="160779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꺾인 연결선 93">
            <a:extLst>
              <a:ext uri="{FF2B5EF4-FFF2-40B4-BE49-F238E27FC236}">
                <a16:creationId xmlns:a16="http://schemas.microsoft.com/office/drawing/2014/main" id="{7AC89109-0235-C9D1-D11B-D92E5B69674D}"/>
              </a:ext>
            </a:extLst>
          </p:cNvPr>
          <p:cNvCxnSpPr>
            <a:cxnSpLocks/>
            <a:stCxn id="98" idx="2"/>
            <a:endCxn id="41" idx="0"/>
          </p:cNvCxnSpPr>
          <p:nvPr/>
        </p:nvCxnSpPr>
        <p:spPr>
          <a:xfrm rot="16200000" flipH="1">
            <a:off x="7375706" y="4148566"/>
            <a:ext cx="522230" cy="165839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FDC05950-F385-3AE5-7719-B7135A3BC20F}"/>
              </a:ext>
            </a:extLst>
          </p:cNvPr>
          <p:cNvCxnSpPr>
            <a:cxnSpLocks/>
            <a:stCxn id="40" idx="0"/>
            <a:endCxn id="98" idx="2"/>
          </p:cNvCxnSpPr>
          <p:nvPr/>
        </p:nvCxnSpPr>
        <p:spPr>
          <a:xfrm flipV="1">
            <a:off x="6807243" y="4716650"/>
            <a:ext cx="379" cy="52712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EBEF0991-3D4F-0F4B-1909-C282D3FE64BC}"/>
              </a:ext>
            </a:extLst>
          </p:cNvPr>
          <p:cNvCxnSpPr>
            <a:cxnSpLocks/>
            <a:stCxn id="43" idx="0"/>
            <a:endCxn id="8" idx="4"/>
          </p:cNvCxnSpPr>
          <p:nvPr/>
        </p:nvCxnSpPr>
        <p:spPr>
          <a:xfrm flipH="1" flipV="1">
            <a:off x="4734543" y="2811252"/>
            <a:ext cx="4763" cy="186844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꺾인 연결선 111">
            <a:extLst>
              <a:ext uri="{FF2B5EF4-FFF2-40B4-BE49-F238E27FC236}">
                <a16:creationId xmlns:a16="http://schemas.microsoft.com/office/drawing/2014/main" id="{73CC149D-A705-B3DB-0DBE-3D07B63DDE80}"/>
              </a:ext>
            </a:extLst>
          </p:cNvPr>
          <p:cNvCxnSpPr>
            <a:cxnSpLocks/>
            <a:stCxn id="37" idx="0"/>
            <a:endCxn id="99" idx="2"/>
          </p:cNvCxnSpPr>
          <p:nvPr/>
        </p:nvCxnSpPr>
        <p:spPr>
          <a:xfrm rot="5400000" flipH="1" flipV="1">
            <a:off x="1554370" y="4506409"/>
            <a:ext cx="527517" cy="9480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37" name="표 9">
            <a:extLst>
              <a:ext uri="{FF2B5EF4-FFF2-40B4-BE49-F238E27FC236}">
                <a16:creationId xmlns:a16="http://schemas.microsoft.com/office/drawing/2014/main" id="{CADA0283-AAED-4865-ADF7-22CFBEA13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12487"/>
              </p:ext>
            </p:extLst>
          </p:nvPr>
        </p:nvGraphicFramePr>
        <p:xfrm>
          <a:off x="657595" y="5244167"/>
          <a:ext cx="1373066" cy="1213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373066">
                  <a:extLst>
                    <a:ext uri="{9D8B030D-6E8A-4147-A177-3AD203B41FA5}">
                      <a16:colId xmlns:a16="http://schemas.microsoft.com/office/drawing/2014/main" val="147968998"/>
                    </a:ext>
                  </a:extLst>
                </a:gridCol>
              </a:tblGrid>
              <a:tr h="3278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r>
                        <a:rPr lang="ko-KR" altLang="en-US" sz="11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사업팀</a:t>
                      </a:r>
                    </a:p>
                  </a:txBody>
                  <a:tcPr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864570"/>
                  </a:ext>
                </a:extLst>
              </a:tr>
              <a:tr h="885735"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금융영업</a:t>
                      </a:r>
                      <a:endParaRPr lang="en-US" altLang="ko-KR" sz="1000" kern="12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indent="-171450" algn="l" defTabSz="914400" rtl="0" eaLnBrk="1" latinLnBrk="1" hangingPunct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S/W </a:t>
                      </a: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구축</a:t>
                      </a:r>
                      <a:r>
                        <a:rPr lang="en-US" altLang="ko-KR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/</a:t>
                      </a: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컨설팅</a:t>
                      </a:r>
                    </a:p>
                    <a:p>
                      <a:pPr marL="171450" indent="-171450" algn="l" defTabSz="914400" rtl="0" eaLnBrk="1" latinLnBrk="1" hangingPunct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시스템 통합</a:t>
                      </a:r>
                      <a:endParaRPr lang="en-US" altLang="ko-KR" sz="1000" kern="12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0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ITO</a:t>
                      </a:r>
                      <a:r>
                        <a:rPr lang="ko-KR" altLang="en-US" sz="10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사업</a:t>
                      </a:r>
                      <a:endParaRPr lang="ko-KR" altLang="en-US" sz="1000" kern="12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08000"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94635"/>
                  </a:ext>
                </a:extLst>
              </a:tr>
            </a:tbl>
          </a:graphicData>
        </a:graphic>
      </p:graphicFrame>
      <p:graphicFrame>
        <p:nvGraphicFramePr>
          <p:cNvPr id="38" name="표 9">
            <a:extLst>
              <a:ext uri="{FF2B5EF4-FFF2-40B4-BE49-F238E27FC236}">
                <a16:creationId xmlns:a16="http://schemas.microsoft.com/office/drawing/2014/main" id="{6ABAE459-534A-AA31-0107-29A7B1AF0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11072"/>
              </p:ext>
            </p:extLst>
          </p:nvPr>
        </p:nvGraphicFramePr>
        <p:xfrm>
          <a:off x="2593717" y="5245803"/>
          <a:ext cx="1373066" cy="12012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373066">
                  <a:extLst>
                    <a:ext uri="{9D8B030D-6E8A-4147-A177-3AD203B41FA5}">
                      <a16:colId xmlns:a16="http://schemas.microsoft.com/office/drawing/2014/main" val="147968998"/>
                    </a:ext>
                  </a:extLst>
                </a:gridCol>
              </a:tblGrid>
              <a:tr h="327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전략사업팀</a:t>
                      </a:r>
                    </a:p>
                  </a:txBody>
                  <a:tcPr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864570"/>
                  </a:ext>
                </a:extLst>
              </a:tr>
              <a:tr h="873426"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전략 비즈니스</a:t>
                      </a:r>
                    </a:p>
                    <a:p>
                      <a:pPr marL="171450" indent="-171450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전략 커뮤니케이션</a:t>
                      </a:r>
                    </a:p>
                    <a:p>
                      <a:pPr marL="171450" indent="-171450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비즈니스 컨설팅</a:t>
                      </a:r>
                      <a:endParaRPr lang="en-US" altLang="ko-KR" sz="1000" kern="12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indent="-171450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사업관리</a:t>
                      </a:r>
                      <a:r>
                        <a:rPr lang="en-US" altLang="ko-KR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(PMO)</a:t>
                      </a:r>
                      <a:endParaRPr lang="ko-KR" altLang="en-US" sz="1000" kern="12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08000"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94635"/>
                  </a:ext>
                </a:extLst>
              </a:tr>
            </a:tbl>
          </a:graphicData>
        </a:graphic>
      </p:graphicFrame>
      <p:graphicFrame>
        <p:nvGraphicFramePr>
          <p:cNvPr id="39" name="표 9">
            <a:extLst>
              <a:ext uri="{FF2B5EF4-FFF2-40B4-BE49-F238E27FC236}">
                <a16:creationId xmlns:a16="http://schemas.microsoft.com/office/drawing/2014/main" id="{56E97059-03CF-A375-5206-5A52B2829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08344"/>
              </p:ext>
            </p:extLst>
          </p:nvPr>
        </p:nvGraphicFramePr>
        <p:xfrm>
          <a:off x="4513291" y="5245803"/>
          <a:ext cx="1373066" cy="12012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373066">
                  <a:extLst>
                    <a:ext uri="{9D8B030D-6E8A-4147-A177-3AD203B41FA5}">
                      <a16:colId xmlns:a16="http://schemas.microsoft.com/office/drawing/2014/main" val="147968998"/>
                    </a:ext>
                  </a:extLst>
                </a:gridCol>
              </a:tblGrid>
              <a:tr h="3278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금융사업팀</a:t>
                      </a:r>
                    </a:p>
                  </a:txBody>
                  <a:tcPr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864570"/>
                  </a:ext>
                </a:extLst>
              </a:tr>
              <a:tr h="873426"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금융 </a:t>
                      </a:r>
                      <a:r>
                        <a:rPr lang="en-US" altLang="ko-KR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SI </a:t>
                      </a: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개발</a:t>
                      </a:r>
                      <a:endParaRPr lang="en-US" altLang="ko-KR" sz="1000" kern="12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indent="-171450" algn="l" defTabSz="914400" rtl="0" eaLnBrk="1" latinLnBrk="1" hangingPunct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비즈니스 컨설팅</a:t>
                      </a:r>
                    </a:p>
                    <a:p>
                      <a:pPr marL="171450" indent="-171450" algn="l" defTabSz="914400" rtl="0" eaLnBrk="1" latinLnBrk="1" hangingPunct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 err="1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핀테크</a:t>
                      </a: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플랫폼 개발</a:t>
                      </a:r>
                      <a:endParaRPr lang="en-US" altLang="ko-KR" sz="1000" kern="12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indent="-171450" algn="l" defTabSz="914400" rtl="0" eaLnBrk="1" latinLnBrk="1" hangingPunct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QA/QC</a:t>
                      </a:r>
                      <a:endParaRPr lang="ko-KR" altLang="en-US" sz="1000" kern="12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08000"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94635"/>
                  </a:ext>
                </a:extLst>
              </a:tr>
            </a:tbl>
          </a:graphicData>
        </a:graphic>
      </p:graphicFrame>
      <p:graphicFrame>
        <p:nvGraphicFramePr>
          <p:cNvPr id="40" name="표 9">
            <a:extLst>
              <a:ext uri="{FF2B5EF4-FFF2-40B4-BE49-F238E27FC236}">
                <a16:creationId xmlns:a16="http://schemas.microsoft.com/office/drawing/2014/main" id="{1EAE8DBC-A055-CAFD-A563-E5F80D179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38285"/>
              </p:ext>
            </p:extLst>
          </p:nvPr>
        </p:nvGraphicFramePr>
        <p:xfrm>
          <a:off x="6120710" y="5243776"/>
          <a:ext cx="1373066" cy="12012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373066">
                  <a:extLst>
                    <a:ext uri="{9D8B030D-6E8A-4147-A177-3AD203B41FA5}">
                      <a16:colId xmlns:a16="http://schemas.microsoft.com/office/drawing/2014/main" val="147968998"/>
                    </a:ext>
                  </a:extLst>
                </a:gridCol>
              </a:tblGrid>
              <a:tr h="327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UX/UI</a:t>
                      </a:r>
                      <a:r>
                        <a:rPr lang="ko-KR" altLang="en-US" sz="11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팀</a:t>
                      </a:r>
                    </a:p>
                  </a:txBody>
                  <a:tcPr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864570"/>
                  </a:ext>
                </a:extLst>
              </a:tr>
              <a:tr h="873426">
                <a:tc>
                  <a:txBody>
                    <a:bodyPr/>
                    <a:lstStyle/>
                    <a:p>
                      <a:pPr marL="171450" indent="-171450" latinLnBrk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컨설팅</a:t>
                      </a:r>
                      <a:endParaRPr lang="en-US" altLang="ko-KR" sz="10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indent="-171450" latinLnBrk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Digital Creative</a:t>
                      </a:r>
                    </a:p>
                    <a:p>
                      <a:pPr marL="171450" indent="-171450" latinLnBrk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UX/UI </a:t>
                      </a:r>
                      <a:r>
                        <a:rPr lang="ko-KR" altLang="en-US" sz="10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디자인</a:t>
                      </a:r>
                      <a:endParaRPr lang="en-US" altLang="ko-KR" sz="10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0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UX / UI </a:t>
                      </a:r>
                      <a:r>
                        <a:rPr lang="ko-KR" altLang="en-US" sz="10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가이드</a:t>
                      </a:r>
                      <a:endParaRPr lang="ko-KR" altLang="en-US" sz="105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08000"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94635"/>
                  </a:ext>
                </a:extLst>
              </a:tr>
            </a:tbl>
          </a:graphicData>
        </a:graphic>
      </p:graphicFrame>
      <p:graphicFrame>
        <p:nvGraphicFramePr>
          <p:cNvPr id="41" name="표 9">
            <a:extLst>
              <a:ext uri="{FF2B5EF4-FFF2-40B4-BE49-F238E27FC236}">
                <a16:creationId xmlns:a16="http://schemas.microsoft.com/office/drawing/2014/main" id="{59FFE04D-D50C-D107-D3A3-28AE7E90B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37774"/>
              </p:ext>
            </p:extLst>
          </p:nvPr>
        </p:nvGraphicFramePr>
        <p:xfrm>
          <a:off x="7779487" y="5238880"/>
          <a:ext cx="1373066" cy="12012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373066">
                  <a:extLst>
                    <a:ext uri="{9D8B030D-6E8A-4147-A177-3AD203B41FA5}">
                      <a16:colId xmlns:a16="http://schemas.microsoft.com/office/drawing/2014/main" val="147968998"/>
                    </a:ext>
                  </a:extLst>
                </a:gridCol>
              </a:tblGrid>
              <a:tr h="327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ITO</a:t>
                      </a:r>
                      <a:r>
                        <a:rPr lang="ko-KR" altLang="en-US" sz="11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팀</a:t>
                      </a:r>
                    </a:p>
                  </a:txBody>
                  <a:tcPr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864570"/>
                  </a:ext>
                </a:extLst>
              </a:tr>
              <a:tr h="873426"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금융</a:t>
                      </a:r>
                      <a:r>
                        <a:rPr lang="en-US" altLang="ko-KR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ITO</a:t>
                      </a:r>
                    </a:p>
                    <a:p>
                      <a:pPr marL="171450" indent="-171450" algn="l" defTabSz="914400" rtl="0" eaLnBrk="1" latinLnBrk="1" hangingPunct="1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공공</a:t>
                      </a:r>
                      <a:r>
                        <a:rPr lang="en-US" altLang="ko-KR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/</a:t>
                      </a:r>
                      <a:r>
                        <a:rPr lang="ko-KR" altLang="en-US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기업 </a:t>
                      </a:r>
                      <a:r>
                        <a:rPr lang="en-US" altLang="ko-KR" sz="1000" kern="1200" dirty="0">
                          <a:ln>
                            <a:solidFill>
                              <a:schemeClr val="bg1">
                                <a:lumMod val="65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ITO</a:t>
                      </a:r>
                      <a:endParaRPr lang="ko-KR" altLang="en-US" sz="1000" kern="1200" dirty="0">
                        <a:ln>
                          <a:solidFill>
                            <a:schemeClr val="bg1">
                              <a:lumMod val="65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08000" anchor="ctr">
                    <a:lnL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94635"/>
                  </a:ext>
                </a:extLst>
              </a:tr>
            </a:tbl>
          </a:graphicData>
        </a:graphic>
      </p:graphicFrame>
      <p:grpSp>
        <p:nvGrpSpPr>
          <p:cNvPr id="42" name="그룹 145">
            <a:extLst>
              <a:ext uri="{FF2B5EF4-FFF2-40B4-BE49-F238E27FC236}">
                <a16:creationId xmlns:a16="http://schemas.microsoft.com/office/drawing/2014/main" id="{DA1EB8BB-4B7C-5344-ECB2-19E7D4EE5AFB}"/>
              </a:ext>
            </a:extLst>
          </p:cNvPr>
          <p:cNvGrpSpPr>
            <a:grpSpLocks/>
          </p:cNvGrpSpPr>
          <p:nvPr/>
        </p:nvGrpSpPr>
        <p:grpSpPr bwMode="auto">
          <a:xfrm>
            <a:off x="4345136" y="2998096"/>
            <a:ext cx="788339" cy="743188"/>
            <a:chOff x="1988566" y="3246254"/>
            <a:chExt cx="1077789" cy="107657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CF905E39-94CC-6355-89AF-88A46DEDD6C8}"/>
                </a:ext>
              </a:extLst>
            </p:cNvPr>
            <p:cNvSpPr/>
            <p:nvPr/>
          </p:nvSpPr>
          <p:spPr>
            <a:xfrm>
              <a:off x="1988566" y="3246254"/>
              <a:ext cx="1077789" cy="1076572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050" b="1" dirty="0">
                <a:ln>
                  <a:solidFill>
                    <a:srgbClr val="0070C0">
                      <a:alpha val="0"/>
                    </a:srgb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44" name="제목 3">
              <a:extLst>
                <a:ext uri="{FF2B5EF4-FFF2-40B4-BE49-F238E27FC236}">
                  <a16:creationId xmlns:a16="http://schemas.microsoft.com/office/drawing/2014/main" id="{BF85F243-74C0-A5CE-2AEE-1139563301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1528" y="3856601"/>
              <a:ext cx="412015" cy="234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buNone/>
              </a:pPr>
              <a:r>
                <a:rPr lang="en-US" altLang="ko-KR" sz="1050" b="1" dirty="0">
                  <a:ln>
                    <a:solidFill>
                      <a:srgbClr val="0070C0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KoPubWorld돋움체 Bold" panose="00000800000000000000" pitchFamily="2" charset="-127"/>
                </a:rPr>
                <a:t>COO</a:t>
              </a:r>
            </a:p>
          </p:txBody>
        </p:sp>
        <p:pic>
          <p:nvPicPr>
            <p:cNvPr id="97" name="그림 1">
              <a:extLst>
                <a:ext uri="{FF2B5EF4-FFF2-40B4-BE49-F238E27FC236}">
                  <a16:creationId xmlns:a16="http://schemas.microsoft.com/office/drawing/2014/main" id="{42979B34-F342-5750-BCA0-01A8C2D1E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5" y="3426315"/>
              <a:ext cx="268841" cy="321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F843D0E2-E7AC-3193-1F60-3DF4F562AA3A}"/>
              </a:ext>
            </a:extLst>
          </p:cNvPr>
          <p:cNvSpPr/>
          <p:nvPr/>
        </p:nvSpPr>
        <p:spPr bwMode="gray">
          <a:xfrm>
            <a:off x="6159622" y="4434392"/>
            <a:ext cx="1296000" cy="282258"/>
          </a:xfrm>
          <a:prstGeom prst="rect">
            <a:avLst/>
          </a:prstGeom>
          <a:solidFill>
            <a:srgbClr val="B2B2B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188413" algn="ctr" defTabSz="1332113"/>
            <a:r>
              <a:rPr lang="ko-KR" altLang="en-US" sz="1100" b="1" dirty="0">
                <a:ln>
                  <a:solidFill>
                    <a:srgbClr val="0070C0">
                      <a:alpha val="0"/>
                    </a:srgbClr>
                  </a:solidFill>
                  <a:prstDash val="solid"/>
                </a:ln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KoPubWorld돋움체 Bold" panose="00000800000000000000" pitchFamily="2" charset="-127"/>
              </a:rPr>
              <a:t>기술서비스본부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F265EF4C-E1D9-42E4-8271-2FEF7BAE73E1}"/>
              </a:ext>
            </a:extLst>
          </p:cNvPr>
          <p:cNvSpPr/>
          <p:nvPr/>
        </p:nvSpPr>
        <p:spPr bwMode="gray">
          <a:xfrm>
            <a:off x="1644128" y="4434392"/>
            <a:ext cx="1296000" cy="282258"/>
          </a:xfrm>
          <a:prstGeom prst="rect">
            <a:avLst/>
          </a:prstGeom>
          <a:solidFill>
            <a:srgbClr val="B2B2B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188413" algn="ctr" defTabSz="1332113"/>
            <a:r>
              <a:rPr lang="ko-KR" altLang="en-US" sz="1100" b="1" dirty="0">
                <a:ln>
                  <a:solidFill>
                    <a:srgbClr val="0070C0">
                      <a:alpha val="0"/>
                    </a:srgbClr>
                  </a:solidFill>
                  <a:prstDash val="solid"/>
                </a:ln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KoPubWorld돋움체 Bold" panose="00000800000000000000" pitchFamily="2" charset="-127"/>
              </a:rPr>
              <a:t>영업 본부</a:t>
            </a:r>
          </a:p>
        </p:txBody>
      </p:sp>
      <p:cxnSp>
        <p:nvCxnSpPr>
          <p:cNvPr id="100" name="꺾인 연결선 8">
            <a:extLst>
              <a:ext uri="{FF2B5EF4-FFF2-40B4-BE49-F238E27FC236}">
                <a16:creationId xmlns:a16="http://schemas.microsoft.com/office/drawing/2014/main" id="{2B559C74-9A62-7F2F-FF5C-7EC4F75988F8}"/>
              </a:ext>
            </a:extLst>
          </p:cNvPr>
          <p:cNvCxnSpPr>
            <a:cxnSpLocks/>
            <a:stCxn id="8" idx="2"/>
            <a:endCxn id="2" idx="0"/>
          </p:cNvCxnSpPr>
          <p:nvPr/>
        </p:nvCxnSpPr>
        <p:spPr>
          <a:xfrm rot="10800000" flipV="1">
            <a:off x="2692129" y="2417082"/>
            <a:ext cx="1648244" cy="835179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71063869-4F41-E1F4-786D-89F72D1D51C4}"/>
              </a:ext>
            </a:extLst>
          </p:cNvPr>
          <p:cNvCxnSpPr>
            <a:cxnSpLocks/>
            <a:stCxn id="43" idx="6"/>
            <a:endCxn id="14" idx="2"/>
          </p:cNvCxnSpPr>
          <p:nvPr/>
        </p:nvCxnSpPr>
        <p:spPr>
          <a:xfrm>
            <a:off x="5133475" y="3369690"/>
            <a:ext cx="914212" cy="18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9F3A42AC-BDE8-CC68-AA6D-FE52A67EBD0E}"/>
              </a:ext>
            </a:extLst>
          </p:cNvPr>
          <p:cNvCxnSpPr>
            <a:cxnSpLocks/>
            <a:endCxn id="43" idx="4"/>
          </p:cNvCxnSpPr>
          <p:nvPr/>
        </p:nvCxnSpPr>
        <p:spPr>
          <a:xfrm flipH="1" flipV="1">
            <a:off x="4739306" y="3741284"/>
            <a:ext cx="6198" cy="45164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3" name="꺾인 연결선 8">
            <a:extLst>
              <a:ext uri="{FF2B5EF4-FFF2-40B4-BE49-F238E27FC236}">
                <a16:creationId xmlns:a16="http://schemas.microsoft.com/office/drawing/2014/main" id="{9F8D5475-A16B-33C4-8428-1A9C21A19000}"/>
              </a:ext>
            </a:extLst>
          </p:cNvPr>
          <p:cNvCxnSpPr>
            <a:cxnSpLocks/>
            <a:stCxn id="14" idx="6"/>
            <a:endCxn id="3" idx="0"/>
          </p:cNvCxnSpPr>
          <p:nvPr/>
        </p:nvCxnSpPr>
        <p:spPr>
          <a:xfrm>
            <a:off x="6836026" y="3371510"/>
            <a:ext cx="1491421" cy="192692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F199707-E775-A011-849E-6E4B86B0D57B}"/>
              </a:ext>
            </a:extLst>
          </p:cNvPr>
          <p:cNvSpPr txBox="1"/>
          <p:nvPr/>
        </p:nvSpPr>
        <p:spPr>
          <a:xfrm>
            <a:off x="7728508" y="3918366"/>
            <a:ext cx="1405145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 defTabSz="914400" latinLnBrk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신제품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/</a:t>
            </a: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솔루션 개발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87313"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프레임워크 개발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87313"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신기술 확보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87313"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시장 창출</a:t>
            </a:r>
            <a:endParaRPr lang="en-US" altLang="ko-KR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45" name="제목 44">
            <a:extLst>
              <a:ext uri="{FF2B5EF4-FFF2-40B4-BE49-F238E27FC236}">
                <a16:creationId xmlns:a16="http://schemas.microsoft.com/office/drawing/2014/main" id="{02BEE7A7-EB76-1AFA-8572-676C5C84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조직현황</a:t>
            </a:r>
            <a:r>
              <a:rPr lang="en-US" altLang="ko-KR" dirty="0"/>
              <a:t>(1/2)</a:t>
            </a:r>
            <a:endParaRPr lang="ko-KR" altLang="en-US" dirty="0"/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BD2044A6-7358-0E62-3759-9CB9C7D2D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37861"/>
            <a:ext cx="9113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나루아이는 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R&amp;D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센터를 중심으로 분야별 전문가 중심의 정예인력보유하고 있으며 전문적인 노하우와 기술력을 갖춘 우수인력과 기술지원체계가 구축되어 있습니다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ko-KR" altLang="en-US" sz="12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33333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60F4339-D71F-80DE-DD7A-C268D6E74032}"/>
              </a:ext>
            </a:extLst>
          </p:cNvPr>
          <p:cNvGrpSpPr/>
          <p:nvPr/>
        </p:nvGrpSpPr>
        <p:grpSpPr>
          <a:xfrm>
            <a:off x="336795" y="1311588"/>
            <a:ext cx="9232411" cy="601176"/>
            <a:chOff x="336795" y="1619292"/>
            <a:chExt cx="9232411" cy="601176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BCDD8923-F2F6-F915-F232-F174B152B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795" y="2046732"/>
              <a:ext cx="9232411" cy="173736"/>
            </a:xfrm>
            <a:prstGeom prst="rect">
              <a:avLst/>
            </a:prstGeom>
          </p:spPr>
        </p:pic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7CEC3449-6E00-CAA1-8B3C-FEEA0625DA2F}"/>
                </a:ext>
              </a:extLst>
            </p:cNvPr>
            <p:cNvSpPr/>
            <p:nvPr/>
          </p:nvSpPr>
          <p:spPr>
            <a:xfrm>
              <a:off x="377937" y="1619292"/>
              <a:ext cx="9146444" cy="506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CEB44938-1672-6D30-187C-175659826952}"/>
                </a:ext>
              </a:extLst>
            </p:cNvPr>
            <p:cNvGrpSpPr/>
            <p:nvPr/>
          </p:nvGrpSpPr>
          <p:grpSpPr>
            <a:xfrm>
              <a:off x="377937" y="1873252"/>
              <a:ext cx="9150127" cy="247650"/>
              <a:chOff x="379636" y="1873252"/>
              <a:chExt cx="9073008" cy="247650"/>
            </a:xfrm>
          </p:grpSpPr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6B3C1034-BF30-A2AE-8895-128C10759AA4}"/>
                  </a:ext>
                </a:extLst>
              </p:cNvPr>
              <p:cNvCxnSpPr/>
              <p:nvPr/>
            </p:nvCxnSpPr>
            <p:spPr>
              <a:xfrm>
                <a:off x="379636" y="1873252"/>
                <a:ext cx="9073008" cy="0"/>
              </a:xfrm>
              <a:prstGeom prst="line">
                <a:avLst/>
              </a:prstGeom>
              <a:ln w="19050">
                <a:solidFill>
                  <a:srgbClr val="FF7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EB956817-0A20-B168-1154-842D723A4755}"/>
                  </a:ext>
                </a:extLst>
              </p:cNvPr>
              <p:cNvCxnSpPr/>
              <p:nvPr/>
            </p:nvCxnSpPr>
            <p:spPr>
              <a:xfrm>
                <a:off x="379636" y="2120902"/>
                <a:ext cx="9073008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A94BAA4-413F-AEE2-5707-69B4300EB78C}"/>
                </a:ext>
              </a:extLst>
            </p:cNvPr>
            <p:cNvSpPr txBox="1"/>
            <p:nvPr/>
          </p:nvSpPr>
          <p:spPr>
            <a:xfrm>
              <a:off x="463847" y="1905848"/>
              <a:ext cx="8999241" cy="169277"/>
            </a:xfrm>
            <a:prstGeom prst="rect">
              <a:avLst/>
            </a:prstGeom>
            <a:noFill/>
          </p:spPr>
          <p:txBody>
            <a:bodyPr wrap="square" lIns="18000" tIns="0" rIns="0" bIns="0" rtlCol="0" anchor="ctr">
              <a:spAutoFit/>
            </a:bodyPr>
            <a:lstStyle>
              <a:defPPr>
                <a:defRPr lang="ko-KR"/>
              </a:defPPr>
              <a:lvl1pPr marL="0" marR="0" indent="0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333E6B"/>
                  </a:solidFill>
                  <a:latin typeface="고도 B" panose="02000503000000020004" pitchFamily="2" charset="-127"/>
                  <a:ea typeface="고도 B" panose="02000503000000020004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333333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조직도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66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FCC1532-01C9-70E8-28C9-17D9A752A8D9}"/>
              </a:ext>
            </a:extLst>
          </p:cNvPr>
          <p:cNvCxnSpPr>
            <a:cxnSpLocks/>
          </p:cNvCxnSpPr>
          <p:nvPr/>
        </p:nvCxnSpPr>
        <p:spPr>
          <a:xfrm>
            <a:off x="-4111" y="2497015"/>
            <a:ext cx="9906000" cy="0"/>
          </a:xfrm>
          <a:prstGeom prst="line">
            <a:avLst/>
          </a:prstGeom>
          <a:ln w="6350">
            <a:solidFill>
              <a:srgbClr val="646F7C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533475-51B0-2E82-B4A1-4AFC52CE9793}"/>
              </a:ext>
            </a:extLst>
          </p:cNvPr>
          <p:cNvSpPr txBox="1"/>
          <p:nvPr/>
        </p:nvSpPr>
        <p:spPr>
          <a:xfrm>
            <a:off x="6532654" y="2182176"/>
            <a:ext cx="1837041" cy="22345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ko-KR" altLang="en-US" sz="1452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나루아이 상세 인원 현황 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3EBBA58-FB6A-1BA5-6E74-BF63E67F2376}"/>
              </a:ext>
            </a:extLst>
          </p:cNvPr>
          <p:cNvGrpSpPr/>
          <p:nvPr/>
        </p:nvGrpSpPr>
        <p:grpSpPr>
          <a:xfrm>
            <a:off x="4729676" y="2259062"/>
            <a:ext cx="240545" cy="74271"/>
            <a:chOff x="2035177" y="-812239"/>
            <a:chExt cx="524434" cy="161925"/>
          </a:xfrm>
          <a:solidFill>
            <a:srgbClr val="A6ABB4"/>
          </a:solidFill>
        </p:grpSpPr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5CE61DC8-CC23-A112-599F-B5C0B0EE9EA0}"/>
                </a:ext>
              </a:extLst>
            </p:cNvPr>
            <p:cNvSpPr/>
            <p:nvPr/>
          </p:nvSpPr>
          <p:spPr>
            <a:xfrm rot="5400000">
              <a:off x="2011644" y="-788706"/>
              <a:ext cx="161925" cy="1148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7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FDE29E26-6CA5-3D96-6747-AA419C6334A8}"/>
                </a:ext>
              </a:extLst>
            </p:cNvPr>
            <p:cNvSpPr/>
            <p:nvPr/>
          </p:nvSpPr>
          <p:spPr>
            <a:xfrm rot="5400000">
              <a:off x="2216432" y="-788706"/>
              <a:ext cx="161925" cy="1148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7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49594A61-4580-C5CC-5B90-3694FA36F767}"/>
                </a:ext>
              </a:extLst>
            </p:cNvPr>
            <p:cNvSpPr/>
            <p:nvPr/>
          </p:nvSpPr>
          <p:spPr>
            <a:xfrm rot="5400000">
              <a:off x="2421219" y="-788706"/>
              <a:ext cx="161925" cy="1148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7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C4EBEFB8-8B45-F33C-7B0D-1967E4BC4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28582"/>
              </p:ext>
            </p:extLst>
          </p:nvPr>
        </p:nvGraphicFramePr>
        <p:xfrm>
          <a:off x="5122918" y="2650654"/>
          <a:ext cx="4401464" cy="19011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6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658">
                  <a:extLst>
                    <a:ext uri="{9D8B030D-6E8A-4147-A177-3AD203B41FA5}">
                      <a16:colId xmlns:a16="http://schemas.microsoft.com/office/drawing/2014/main" val="2916131725"/>
                    </a:ext>
                  </a:extLst>
                </a:gridCol>
              </a:tblGrid>
              <a:tr h="2623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기술 구분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E3D5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인원</a:t>
                      </a: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명</a:t>
                      </a: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3D5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3D5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%</a:t>
                      </a:r>
                      <a:endParaRPr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3D5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41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IT Service</a:t>
                      </a:r>
                      <a:endParaRPr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spcBef>
                          <a:spcPts val="0"/>
                        </a:spcBef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38</a:t>
                      </a:r>
                    </a:p>
                  </a:txBody>
                  <a:tcPr marL="7008" marR="7008" marT="7008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72%</a:t>
                      </a:r>
                    </a:p>
                  </a:txBody>
                  <a:tcPr marL="82766" marR="0" marT="0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40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UI/UX</a:t>
                      </a:r>
                      <a:endParaRPr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spcBef>
                          <a:spcPts val="0"/>
                        </a:spcBef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8</a:t>
                      </a:r>
                    </a:p>
                  </a:txBody>
                  <a:tcPr marL="7008" marR="7008" marT="7008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15%</a:t>
                      </a:r>
                    </a:p>
                  </a:txBody>
                  <a:tcPr marL="82766" marR="0" marT="0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340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IT</a:t>
                      </a:r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Consulting</a:t>
                      </a:r>
                      <a:endParaRPr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spcBef>
                          <a:spcPts val="0"/>
                        </a:spcBef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4</a:t>
                      </a:r>
                    </a:p>
                  </a:txBody>
                  <a:tcPr marL="7008" marR="7008" marT="7008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8%</a:t>
                      </a:r>
                    </a:p>
                  </a:txBody>
                  <a:tcPr marL="82766" marR="0" marT="0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48646"/>
                  </a:ext>
                </a:extLst>
              </a:tr>
              <a:tr h="262340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경영지원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spcBef>
                          <a:spcPts val="0"/>
                        </a:spcBef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1</a:t>
                      </a:r>
                    </a:p>
                  </a:txBody>
                  <a:tcPr marL="7008" marR="7008" marT="7008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2%</a:t>
                      </a:r>
                    </a:p>
                  </a:txBody>
                  <a:tcPr marL="82766" marR="0" marT="0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62433"/>
                  </a:ext>
                </a:extLst>
              </a:tr>
              <a:tr h="262340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Sales &amp;</a:t>
                      </a:r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 </a:t>
                      </a: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Marketing</a:t>
                      </a:r>
                      <a:endParaRPr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spcBef>
                          <a:spcPts val="0"/>
                        </a:spcBef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</a:t>
                      </a:r>
                    </a:p>
                  </a:txBody>
                  <a:tcPr marL="7008" marR="7008" marT="7008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4%</a:t>
                      </a:r>
                    </a:p>
                  </a:txBody>
                  <a:tcPr marL="82766" marR="0" marT="0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70595"/>
                  </a:ext>
                </a:extLst>
              </a:tr>
              <a:tr h="262340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ko-KR" altLang="en-US" sz="11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합계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53</a:t>
                      </a:r>
                    </a:p>
                  </a:txBody>
                  <a:tcPr marL="7008" marR="7008" marT="7008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100" b="1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100%</a:t>
                      </a:r>
                    </a:p>
                  </a:txBody>
                  <a:tcPr marL="82766" marR="0" marT="0" marB="0" anchor="ctr">
                    <a:lnL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C1A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45066"/>
                  </a:ext>
                </a:extLst>
              </a:tr>
            </a:tbl>
          </a:graphicData>
        </a:graphic>
      </p:graphicFrame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FD0C1A72-87EC-792D-6541-BA5314447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89086"/>
              </p:ext>
            </p:extLst>
          </p:nvPr>
        </p:nvGraphicFramePr>
        <p:xfrm>
          <a:off x="5122918" y="4749219"/>
          <a:ext cx="4401462" cy="167902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6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658">
                  <a:extLst>
                    <a:ext uri="{9D8B030D-6E8A-4147-A177-3AD203B41FA5}">
                      <a16:colId xmlns:a16="http://schemas.microsoft.com/office/drawing/2014/main" val="2916131725"/>
                    </a:ext>
                  </a:extLst>
                </a:gridCol>
              </a:tblGrid>
              <a:tr h="239139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등급 구분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인원</a:t>
                      </a: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명</a:t>
                      </a: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)</a:t>
                      </a:r>
                      <a:endParaRPr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+mn-cs"/>
                        </a:rPr>
                        <a:t>%</a:t>
                      </a:r>
                      <a:endParaRPr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특급기술자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10</a:t>
                      </a:r>
                    </a:p>
                  </a:txBody>
                  <a:tcPr marL="7039" marR="7039" marT="7039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19%</a:t>
                      </a:r>
                    </a:p>
                  </a:txBody>
                  <a:tcPr marL="83140" marR="0" marT="0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7F0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고급기술자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17</a:t>
                      </a:r>
                    </a:p>
                  </a:txBody>
                  <a:tcPr marL="7039" marR="7039" marT="7039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32%</a:t>
                      </a:r>
                    </a:p>
                  </a:txBody>
                  <a:tcPr marL="83140" marR="0" marT="0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6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중급기술자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13</a:t>
                      </a:r>
                    </a:p>
                  </a:txBody>
                  <a:tcPr marL="7039" marR="7039" marT="7039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25%</a:t>
                      </a:r>
                    </a:p>
                  </a:txBody>
                  <a:tcPr marL="83140" marR="0" marT="0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48646"/>
                  </a:ext>
                </a:extLst>
              </a:tr>
              <a:tr h="28416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초급기술자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13</a:t>
                      </a:r>
                    </a:p>
                  </a:txBody>
                  <a:tcPr marL="7039" marR="7039" marT="7039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25%</a:t>
                      </a:r>
                    </a:p>
                  </a:txBody>
                  <a:tcPr marL="83140" marR="0" marT="0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62433"/>
                  </a:ext>
                </a:extLst>
              </a:tr>
              <a:tr h="28416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ko-KR" altLang="en-US" sz="11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합계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53</a:t>
                      </a:r>
                    </a:p>
                  </a:txBody>
                  <a:tcPr marL="7039" marR="7039" marT="7039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00" b="1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100%</a:t>
                      </a:r>
                    </a:p>
                  </a:txBody>
                  <a:tcPr marL="83140" marR="0" marT="0" marB="0" anchor="ctr">
                    <a:lnL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FC3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70595"/>
                  </a:ext>
                </a:extLst>
              </a:tr>
            </a:tbl>
          </a:graphicData>
        </a:graphic>
      </p:graphicFrame>
      <p:grpSp>
        <p:nvGrpSpPr>
          <p:cNvPr id="28" name="그룹 27">
            <a:extLst>
              <a:ext uri="{FF2B5EF4-FFF2-40B4-BE49-F238E27FC236}">
                <a16:creationId xmlns:a16="http://schemas.microsoft.com/office/drawing/2014/main" id="{6EB5B507-4438-433E-C96E-13D9FE875A42}"/>
              </a:ext>
            </a:extLst>
          </p:cNvPr>
          <p:cNvGrpSpPr/>
          <p:nvPr/>
        </p:nvGrpSpPr>
        <p:grpSpPr>
          <a:xfrm>
            <a:off x="411813" y="2004872"/>
            <a:ext cx="4229622" cy="4426361"/>
            <a:chOff x="411813" y="1628800"/>
            <a:chExt cx="4537075" cy="4748115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5A688642-95CB-1735-1C02-F386BE5DAD0D}"/>
                </a:ext>
              </a:extLst>
            </p:cNvPr>
            <p:cNvSpPr/>
            <p:nvPr/>
          </p:nvSpPr>
          <p:spPr>
            <a:xfrm>
              <a:off x="411813" y="2168513"/>
              <a:ext cx="4537075" cy="42084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889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7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54F46E9A-67E4-75C5-6E44-DCC02724D0A2}"/>
                </a:ext>
              </a:extLst>
            </p:cNvPr>
            <p:cNvSpPr/>
            <p:nvPr/>
          </p:nvSpPr>
          <p:spPr>
            <a:xfrm>
              <a:off x="412750" y="1714094"/>
              <a:ext cx="4536138" cy="454418"/>
            </a:xfrm>
            <a:prstGeom prst="rect">
              <a:avLst/>
            </a:prstGeom>
            <a:solidFill>
              <a:srgbClr val="FF7400"/>
            </a:solidFill>
            <a:ln>
              <a:noFill/>
            </a:ln>
            <a:effectLst>
              <a:innerShdw blurRad="190500" dist="508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5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균형적 인력구조 보유 </a:t>
              </a: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63F9FE0E-4861-3B81-B14F-248A689D94B4}"/>
                </a:ext>
              </a:extLst>
            </p:cNvPr>
            <p:cNvGrpSpPr/>
            <p:nvPr/>
          </p:nvGrpSpPr>
          <p:grpSpPr>
            <a:xfrm flipH="1">
              <a:off x="638785" y="1628800"/>
              <a:ext cx="584452" cy="625206"/>
              <a:chOff x="8586041" y="3973694"/>
              <a:chExt cx="682771" cy="730380"/>
            </a:xfrm>
          </p:grpSpPr>
          <p:grpSp>
            <p:nvGrpSpPr>
              <p:cNvPr id="85" name="그룹 84">
                <a:extLst>
                  <a:ext uri="{FF2B5EF4-FFF2-40B4-BE49-F238E27FC236}">
                    <a16:creationId xmlns:a16="http://schemas.microsoft.com/office/drawing/2014/main" id="{32DBB8B0-0A39-3D53-39AD-961C43B08F62}"/>
                  </a:ext>
                </a:extLst>
              </p:cNvPr>
              <p:cNvGrpSpPr/>
              <p:nvPr/>
            </p:nvGrpSpPr>
            <p:grpSpPr>
              <a:xfrm>
                <a:off x="8586041" y="3973694"/>
                <a:ext cx="682771" cy="730380"/>
                <a:chOff x="8586041" y="3973694"/>
                <a:chExt cx="682771" cy="730380"/>
              </a:xfrm>
            </p:grpSpPr>
            <p:sp>
              <p:nvSpPr>
                <p:cNvPr id="87" name="Freeform 10">
                  <a:extLst>
                    <a:ext uri="{FF2B5EF4-FFF2-40B4-BE49-F238E27FC236}">
                      <a16:creationId xmlns:a16="http://schemas.microsoft.com/office/drawing/2014/main" id="{EE03AF39-E506-FDBD-D760-82442FECF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 flipH="1" flipV="1">
                  <a:off x="8586041" y="3973694"/>
                  <a:ext cx="682767" cy="730380"/>
                </a:xfrm>
                <a:custGeom>
                  <a:avLst/>
                  <a:gdLst>
                    <a:gd name="T0" fmla="*/ 167 w 333"/>
                    <a:gd name="T1" fmla="*/ 0 h 355"/>
                    <a:gd name="T2" fmla="*/ 1 w 333"/>
                    <a:gd name="T3" fmla="*/ 166 h 355"/>
                    <a:gd name="T4" fmla="*/ 37 w 333"/>
                    <a:gd name="T5" fmla="*/ 269 h 355"/>
                    <a:gd name="T6" fmla="*/ 43 w 333"/>
                    <a:gd name="T7" fmla="*/ 310 h 355"/>
                    <a:gd name="T8" fmla="*/ 23 w 333"/>
                    <a:gd name="T9" fmla="*/ 324 h 355"/>
                    <a:gd name="T10" fmla="*/ 86 w 333"/>
                    <a:gd name="T11" fmla="*/ 334 h 355"/>
                    <a:gd name="T12" fmla="*/ 135 w 333"/>
                    <a:gd name="T13" fmla="*/ 329 h 355"/>
                    <a:gd name="T14" fmla="*/ 167 w 333"/>
                    <a:gd name="T15" fmla="*/ 332 h 355"/>
                    <a:gd name="T16" fmla="*/ 333 w 333"/>
                    <a:gd name="T17" fmla="*/ 166 h 355"/>
                    <a:gd name="T18" fmla="*/ 167 w 333"/>
                    <a:gd name="T19" fmla="*/ 0 h 355"/>
                    <a:gd name="T20" fmla="*/ 167 w 333"/>
                    <a:gd name="T21" fmla="*/ 0 h 355"/>
                    <a:gd name="T22" fmla="*/ 167 w 333"/>
                    <a:gd name="T23" fmla="*/ 0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3" h="355">
                      <a:moveTo>
                        <a:pt x="167" y="0"/>
                      </a:moveTo>
                      <a:cubicBezTo>
                        <a:pt x="75" y="0"/>
                        <a:pt x="1" y="74"/>
                        <a:pt x="1" y="166"/>
                      </a:cubicBezTo>
                      <a:cubicBezTo>
                        <a:pt x="1" y="205"/>
                        <a:pt x="15" y="241"/>
                        <a:pt x="37" y="269"/>
                      </a:cubicBezTo>
                      <a:cubicBezTo>
                        <a:pt x="46" y="281"/>
                        <a:pt x="51" y="299"/>
                        <a:pt x="43" y="310"/>
                      </a:cubicBezTo>
                      <a:cubicBezTo>
                        <a:pt x="37" y="318"/>
                        <a:pt x="30" y="323"/>
                        <a:pt x="23" y="324"/>
                      </a:cubicBezTo>
                      <a:cubicBezTo>
                        <a:pt x="0" y="327"/>
                        <a:pt x="32" y="355"/>
                        <a:pt x="86" y="334"/>
                      </a:cubicBezTo>
                      <a:cubicBezTo>
                        <a:pt x="100" y="328"/>
                        <a:pt x="121" y="326"/>
                        <a:pt x="135" y="329"/>
                      </a:cubicBezTo>
                      <a:cubicBezTo>
                        <a:pt x="146" y="331"/>
                        <a:pt x="156" y="332"/>
                        <a:pt x="167" y="332"/>
                      </a:cubicBezTo>
                      <a:cubicBezTo>
                        <a:pt x="259" y="332"/>
                        <a:pt x="333" y="258"/>
                        <a:pt x="333" y="166"/>
                      </a:cubicBezTo>
                      <a:cubicBezTo>
                        <a:pt x="333" y="74"/>
                        <a:pt x="259" y="0"/>
                        <a:pt x="167" y="0"/>
                      </a:cubicBezTo>
                      <a:close/>
                      <a:moveTo>
                        <a:pt x="167" y="0"/>
                      </a:moveTo>
                      <a:cubicBezTo>
                        <a:pt x="167" y="0"/>
                        <a:pt x="167" y="0"/>
                        <a:pt x="167" y="0"/>
                      </a:cubicBezTo>
                    </a:path>
                  </a:pathLst>
                </a:custGeom>
                <a:solidFill>
                  <a:srgbClr val="FFFFFF"/>
                </a:solidFill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1432">
                    <a:defRPr/>
                  </a:pPr>
                  <a:endParaRPr lang="ko-KR" altLang="en-US" sz="1500" dirty="0">
                    <a:solidFill>
                      <a:prstClr val="white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88" name="Freeform 10">
                  <a:extLst>
                    <a:ext uri="{FF2B5EF4-FFF2-40B4-BE49-F238E27FC236}">
                      <a16:creationId xmlns:a16="http://schemas.microsoft.com/office/drawing/2014/main" id="{312817EB-9BF6-CD8B-C854-CCB7499F14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 flipH="1" flipV="1">
                  <a:off x="8586045" y="3973694"/>
                  <a:ext cx="682767" cy="730380"/>
                </a:xfrm>
                <a:custGeom>
                  <a:avLst/>
                  <a:gdLst>
                    <a:gd name="T0" fmla="*/ 167 w 333"/>
                    <a:gd name="T1" fmla="*/ 0 h 355"/>
                    <a:gd name="T2" fmla="*/ 1 w 333"/>
                    <a:gd name="T3" fmla="*/ 166 h 355"/>
                    <a:gd name="T4" fmla="*/ 37 w 333"/>
                    <a:gd name="T5" fmla="*/ 269 h 355"/>
                    <a:gd name="T6" fmla="*/ 43 w 333"/>
                    <a:gd name="T7" fmla="*/ 310 h 355"/>
                    <a:gd name="T8" fmla="*/ 23 w 333"/>
                    <a:gd name="T9" fmla="*/ 324 h 355"/>
                    <a:gd name="T10" fmla="*/ 86 w 333"/>
                    <a:gd name="T11" fmla="*/ 334 h 355"/>
                    <a:gd name="T12" fmla="*/ 135 w 333"/>
                    <a:gd name="T13" fmla="*/ 329 h 355"/>
                    <a:gd name="T14" fmla="*/ 167 w 333"/>
                    <a:gd name="T15" fmla="*/ 332 h 355"/>
                    <a:gd name="T16" fmla="*/ 333 w 333"/>
                    <a:gd name="T17" fmla="*/ 166 h 355"/>
                    <a:gd name="T18" fmla="*/ 167 w 333"/>
                    <a:gd name="T19" fmla="*/ 0 h 355"/>
                    <a:gd name="T20" fmla="*/ 167 w 333"/>
                    <a:gd name="T21" fmla="*/ 0 h 355"/>
                    <a:gd name="T22" fmla="*/ 167 w 333"/>
                    <a:gd name="T23" fmla="*/ 0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3" h="355">
                      <a:moveTo>
                        <a:pt x="167" y="0"/>
                      </a:moveTo>
                      <a:cubicBezTo>
                        <a:pt x="75" y="0"/>
                        <a:pt x="1" y="74"/>
                        <a:pt x="1" y="166"/>
                      </a:cubicBezTo>
                      <a:cubicBezTo>
                        <a:pt x="1" y="205"/>
                        <a:pt x="15" y="241"/>
                        <a:pt x="37" y="269"/>
                      </a:cubicBezTo>
                      <a:cubicBezTo>
                        <a:pt x="46" y="281"/>
                        <a:pt x="51" y="299"/>
                        <a:pt x="43" y="310"/>
                      </a:cubicBezTo>
                      <a:cubicBezTo>
                        <a:pt x="37" y="318"/>
                        <a:pt x="30" y="323"/>
                        <a:pt x="23" y="324"/>
                      </a:cubicBezTo>
                      <a:cubicBezTo>
                        <a:pt x="0" y="327"/>
                        <a:pt x="32" y="355"/>
                        <a:pt x="86" y="334"/>
                      </a:cubicBezTo>
                      <a:cubicBezTo>
                        <a:pt x="100" y="328"/>
                        <a:pt x="121" y="326"/>
                        <a:pt x="135" y="329"/>
                      </a:cubicBezTo>
                      <a:cubicBezTo>
                        <a:pt x="146" y="331"/>
                        <a:pt x="156" y="332"/>
                        <a:pt x="167" y="332"/>
                      </a:cubicBezTo>
                      <a:cubicBezTo>
                        <a:pt x="259" y="332"/>
                        <a:pt x="333" y="258"/>
                        <a:pt x="333" y="166"/>
                      </a:cubicBezTo>
                      <a:cubicBezTo>
                        <a:pt x="333" y="74"/>
                        <a:pt x="259" y="0"/>
                        <a:pt x="167" y="0"/>
                      </a:cubicBezTo>
                      <a:close/>
                      <a:moveTo>
                        <a:pt x="167" y="0"/>
                      </a:moveTo>
                      <a:cubicBezTo>
                        <a:pt x="167" y="0"/>
                        <a:pt x="167" y="0"/>
                        <a:pt x="167" y="0"/>
                      </a:cubicBezTo>
                    </a:path>
                  </a:pathLst>
                </a:custGeom>
                <a:solidFill>
                  <a:srgbClr val="FF9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1432">
                    <a:defRPr/>
                  </a:pPr>
                  <a:endParaRPr lang="ko-KR" altLang="en-US" sz="1500" dirty="0">
                    <a:gradFill>
                      <a:gsLst>
                        <a:gs pos="20000">
                          <a:srgbClr val="F37321"/>
                        </a:gs>
                        <a:gs pos="80000">
                          <a:srgbClr val="FBEBEF"/>
                        </a:gs>
                      </a:gsLst>
                      <a:path path="circle">
                        <a:fillToRect r="100000" b="100000"/>
                      </a:path>
                    </a:gradFill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</p:grpSp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86823AF1-AE06-7E21-FF8E-5E2FCF14490B}"/>
                  </a:ext>
                </a:extLst>
              </p:cNvPr>
              <p:cNvSpPr/>
              <p:nvPr/>
            </p:nvSpPr>
            <p:spPr>
              <a:xfrm>
                <a:off x="8666278" y="4087647"/>
                <a:ext cx="522286" cy="463789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altLang="ko-KR" sz="1452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FFFFFF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2023</a:t>
                </a:r>
              </a:p>
              <a:p>
                <a:pPr algn="ctr"/>
                <a:r>
                  <a:rPr lang="ko-KR" altLang="en-US" sz="953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FFFFFF"/>
                    </a:solidFill>
                    <a:latin typeface="KoPub돋움체 Medium" panose="00000600000000000000" pitchFamily="2" charset="-127"/>
                    <a:ea typeface="KoPub돋움체 Medium" panose="00000600000000000000" pitchFamily="2" charset="-127"/>
                  </a:rPr>
                  <a:t>기준</a:t>
                </a:r>
                <a:endParaRPr lang="en-US" altLang="ko-KR" sz="9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FF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</p:grp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995E335-45A7-D6C5-C574-BD4C419627BA}"/>
                </a:ext>
              </a:extLst>
            </p:cNvPr>
            <p:cNvSpPr/>
            <p:nvPr/>
          </p:nvSpPr>
          <p:spPr>
            <a:xfrm>
              <a:off x="545579" y="2311503"/>
              <a:ext cx="737090" cy="18403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업무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분야별</a:t>
              </a: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6411E1C4-BAAA-3225-5FAE-0ACB9723BAFE}"/>
                </a:ext>
              </a:extLst>
            </p:cNvPr>
            <p:cNvSpPr/>
            <p:nvPr/>
          </p:nvSpPr>
          <p:spPr>
            <a:xfrm>
              <a:off x="545579" y="4332071"/>
              <a:ext cx="737090" cy="184455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전문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등급별</a:t>
              </a:r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D989ED1D-CEEC-D8A6-5BE9-6D2170CF1874}"/>
                </a:ext>
              </a:extLst>
            </p:cNvPr>
            <p:cNvGrpSpPr/>
            <p:nvPr/>
          </p:nvGrpSpPr>
          <p:grpSpPr>
            <a:xfrm>
              <a:off x="1309591" y="2367477"/>
              <a:ext cx="3067187" cy="1849849"/>
              <a:chOff x="973818" y="2090512"/>
              <a:chExt cx="3748480" cy="2260743"/>
            </a:xfrm>
          </p:grpSpPr>
          <p:graphicFrame>
            <p:nvGraphicFramePr>
              <p:cNvPr id="70" name="차트 69">
                <a:extLst>
                  <a:ext uri="{FF2B5EF4-FFF2-40B4-BE49-F238E27FC236}">
                    <a16:creationId xmlns:a16="http://schemas.microsoft.com/office/drawing/2014/main" id="{8D85985D-FEA5-92EE-3535-6687723A7BC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81429008"/>
                  </p:ext>
                </p:extLst>
              </p:nvPr>
            </p:nvGraphicFramePr>
            <p:xfrm>
              <a:off x="1414564" y="2146099"/>
              <a:ext cx="3307734" cy="22051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1" name="TextBox 269">
                <a:extLst>
                  <a:ext uri="{FF2B5EF4-FFF2-40B4-BE49-F238E27FC236}">
                    <a16:creationId xmlns:a16="http://schemas.microsoft.com/office/drawing/2014/main" id="{E1F38BA3-89B6-9199-C454-9FC80574C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3976" y="3382216"/>
                <a:ext cx="255890" cy="2873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rIns="36000" anchor="ctr">
                <a:spAutoFit/>
              </a:bodyPr>
              <a:lstStyle/>
              <a:p>
                <a:pPr marR="0" lvl="0" indent="0" algn="ctr" defTabSz="914400" fontAlgn="auto" latinLnBrk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1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71</a:t>
                </a:r>
                <a:endPara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72" name="TextBox 269">
                <a:extLst>
                  <a:ext uri="{FF2B5EF4-FFF2-40B4-BE49-F238E27FC236}">
                    <a16:creationId xmlns:a16="http://schemas.microsoft.com/office/drawing/2014/main" id="{43C1FA44-4C82-7430-7DB0-2FC3436B3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4166" y="3094910"/>
                <a:ext cx="255890" cy="2873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rIns="36000" anchor="ctr">
                <a:spAutoFit/>
              </a:bodyPr>
              <a:lstStyle/>
              <a:p>
                <a:pPr algn="ctr" defTabSz="914400" latinLnBrk="1">
                  <a:defRPr/>
                </a:pPr>
                <a:r>
                  <a:rPr lang="en-US" altLang="ko-KR" sz="11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18</a:t>
                </a:r>
                <a:endPara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73" name="TextBox 269">
                <a:extLst>
                  <a:ext uri="{FF2B5EF4-FFF2-40B4-BE49-F238E27FC236}">
                    <a16:creationId xmlns:a16="http://schemas.microsoft.com/office/drawing/2014/main" id="{7E912698-A447-01C1-CA66-84DA8B0FF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8135" y="2575902"/>
                <a:ext cx="167867" cy="2873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rIns="36000" anchor="ctr">
                <a:spAutoFit/>
              </a:bodyPr>
              <a:lstStyle/>
              <a:p>
                <a:pPr marR="0" lvl="0" indent="0" algn="ctr" defTabSz="914400" fontAlgn="auto" latinLnBrk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1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4</a:t>
                </a:r>
                <a:endPara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E71DC2A-A5A9-4E45-1ACD-51D339D3C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9125" y="3277634"/>
                <a:ext cx="684565" cy="20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R="0" lvl="0" indent="-84138" algn="r" defTabSz="914400" font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buSzPct val="80000"/>
                  <a:buFontTx/>
                  <a:buNone/>
                  <a:tabLst/>
                  <a:defRPr/>
                </a:pPr>
                <a:r>
                  <a:rPr lang="en-US" altLang="ko-KR" sz="1000" kern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UI / UX</a:t>
                </a:r>
              </a:p>
            </p:txBody>
          </p:sp>
          <p:cxnSp>
            <p:nvCxnSpPr>
              <p:cNvPr id="75" name="직선 화살표 연결선 242">
                <a:extLst>
                  <a:ext uri="{FF2B5EF4-FFF2-40B4-BE49-F238E27FC236}">
                    <a16:creationId xmlns:a16="http://schemas.microsoft.com/office/drawing/2014/main" id="{258EBB83-CF7E-2814-2CBF-365903888D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88837" y="3348696"/>
                <a:ext cx="216578" cy="0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oval" w="sm" len="sm"/>
              </a:ln>
              <a:effectLst>
                <a:outerShdw dist="6350" dir="5400000" algn="t" rotWithShape="0">
                  <a:sysClr val="window" lastClr="FFFFFF"/>
                </a:outerShdw>
              </a:effectLst>
            </p:spPr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E84C612-7B3E-C03C-847E-6DA638C25D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198" y="2607002"/>
                <a:ext cx="1047131" cy="20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marR="0" lvl="0" indent="-84138" algn="r" font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buSzPct val="80000"/>
                  <a:buFontTx/>
                  <a:buNone/>
                  <a:tabLst/>
                  <a:defRPr sz="1000" kern="0">
                    <a:latin typeface="KoPub돋움체 Bold" panose="00000800000000000000" pitchFamily="2" charset="-127"/>
                    <a:ea typeface="KoPub돋움체 Bold" panose="00000800000000000000" pitchFamily="2" charset="-127"/>
                  </a:defRPr>
                </a:lvl1pPr>
              </a:lstStyle>
              <a:p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IT Consulting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00FDFFE-D6F3-BE5B-3D1A-D1ECE61E7C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1115" y="2124162"/>
                <a:ext cx="1043563" cy="20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-84138" defTabSz="91440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buSzPct val="80000"/>
                  <a:buFontTx/>
                  <a:buNone/>
                  <a:tabLst/>
                  <a:defRPr/>
                </a:pPr>
                <a:r>
                  <a:rPr lang="ko-KR" altLang="en-US" sz="1000" kern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경영지원</a:t>
                </a:r>
                <a:r>
                  <a:rPr lang="en-US" altLang="ko-KR" sz="1000" kern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(2%</a:t>
                </a:r>
                <a:r>
                  <a:rPr lang="en-US" altLang="ko-KR" sz="9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61616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)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FFA3CD5-EECB-D915-5F7F-7BEC13BFD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3818" y="2090512"/>
                <a:ext cx="1154555" cy="403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ko-KR"/>
                </a:defPPr>
                <a:lvl1pPr marR="0" lvl="0" indent="-84138" algn="r" font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buSzPct val="80000"/>
                  <a:buFontTx/>
                  <a:buNone/>
                  <a:tabLst/>
                  <a:defRPr sz="1000" kern="0">
                    <a:latin typeface="KoPub돋움체 Bold" panose="00000800000000000000" pitchFamily="2" charset="-127"/>
                    <a:ea typeface="KoPub돋움체 Bold" panose="00000800000000000000" pitchFamily="2" charset="-127"/>
                  </a:defRPr>
                </a:lvl1pPr>
              </a:lstStyle>
              <a:p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Sales &amp; Marketing(4%)</a:t>
                </a:r>
              </a:p>
            </p:txBody>
          </p:sp>
          <p:cxnSp>
            <p:nvCxnSpPr>
              <p:cNvPr id="79" name="직선 화살표 연결선 242">
                <a:extLst>
                  <a:ext uri="{FF2B5EF4-FFF2-40B4-BE49-F238E27FC236}">
                    <a16:creationId xmlns:a16="http://schemas.microsoft.com/office/drawing/2014/main" id="{BEC76F95-CC17-C523-913B-77D3FC9451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383787" y="2509836"/>
                <a:ext cx="124447" cy="111300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6350" dir="5400000" algn="t" rotWithShape="0">
                  <a:sysClr val="window" lastClr="FFFFFF"/>
                </a:outerShdw>
              </a:effectLst>
            </p:spPr>
          </p:cxnSp>
          <p:cxnSp>
            <p:nvCxnSpPr>
              <p:cNvPr id="80" name="직선 화살표 연결선 242">
                <a:extLst>
                  <a:ext uri="{FF2B5EF4-FFF2-40B4-BE49-F238E27FC236}">
                    <a16:creationId xmlns:a16="http://schemas.microsoft.com/office/drawing/2014/main" id="{756C827A-B769-85B5-6B69-4EF3F79D0F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094315" y="2512988"/>
                <a:ext cx="293677" cy="174927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12700" dir="5400000" algn="t" rotWithShape="0">
                  <a:sysClr val="window" lastClr="FFFFFF"/>
                </a:outerShdw>
              </a:effectLst>
            </p:spPr>
          </p:cxnSp>
          <p:cxnSp>
            <p:nvCxnSpPr>
              <p:cNvPr id="81" name="직선 화살표 연결선 242">
                <a:extLst>
                  <a:ext uri="{FF2B5EF4-FFF2-40B4-BE49-F238E27FC236}">
                    <a16:creationId xmlns:a16="http://schemas.microsoft.com/office/drawing/2014/main" id="{B9F1A521-26EB-0B82-5B6D-CFFBAF5F73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4576" y="2308504"/>
                <a:ext cx="565843" cy="22583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12700" dir="5400000" algn="t" rotWithShape="0">
                  <a:sysClr val="window" lastClr="FFFFFF"/>
                </a:outerShdw>
              </a:effectLst>
            </p:spPr>
          </p:cxnSp>
          <p:cxnSp>
            <p:nvCxnSpPr>
              <p:cNvPr id="82" name="직선 화살표 연결선 242">
                <a:extLst>
                  <a:ext uri="{FF2B5EF4-FFF2-40B4-BE49-F238E27FC236}">
                    <a16:creationId xmlns:a16="http://schemas.microsoft.com/office/drawing/2014/main" id="{131DA1B8-46AB-6A8C-4004-D3CA49C9D2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033942" y="2200912"/>
                <a:ext cx="394537" cy="62354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12700" dir="5400000" algn="t" rotWithShape="0">
                  <a:sysClr val="window" lastClr="FFFFFF"/>
                </a:outerShdw>
              </a:effectLst>
            </p:spPr>
          </p:cxnSp>
          <p:cxnSp>
            <p:nvCxnSpPr>
              <p:cNvPr id="83" name="직선 화살표 연결선 242">
                <a:extLst>
                  <a:ext uri="{FF2B5EF4-FFF2-40B4-BE49-F238E27FC236}">
                    <a16:creationId xmlns:a16="http://schemas.microsoft.com/office/drawing/2014/main" id="{3A58840A-9739-4886-85DE-DB04C0D19F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014081" y="2262252"/>
                <a:ext cx="22241" cy="146005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6350" dir="5400000" algn="t" rotWithShape="0">
                  <a:sysClr val="window" lastClr="FFFFFF"/>
                </a:outerShdw>
              </a:effectLst>
            </p:spPr>
          </p:cxnSp>
          <p:cxnSp>
            <p:nvCxnSpPr>
              <p:cNvPr id="84" name="직선 화살표 연결선 242">
                <a:extLst>
                  <a:ext uri="{FF2B5EF4-FFF2-40B4-BE49-F238E27FC236}">
                    <a16:creationId xmlns:a16="http://schemas.microsoft.com/office/drawing/2014/main" id="{2DE4CEE2-6280-B978-D168-AC39D9B550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765346" y="2330297"/>
                <a:ext cx="28182" cy="111300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6350" dir="5400000" algn="t" rotWithShape="0">
                  <a:sysClr val="window" lastClr="FFFFFF"/>
                </a:outerShdw>
              </a:effectLst>
            </p:spPr>
          </p:cxn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341B1D18-917D-4639-F629-E5C35D186F77}"/>
                </a:ext>
              </a:extLst>
            </p:cNvPr>
            <p:cNvGrpSpPr/>
            <p:nvPr/>
          </p:nvGrpSpPr>
          <p:grpSpPr>
            <a:xfrm>
              <a:off x="1425813" y="4360897"/>
              <a:ext cx="3020894" cy="1815733"/>
              <a:chOff x="1277850" y="4194012"/>
              <a:chExt cx="3439145" cy="2067126"/>
            </a:xfrm>
          </p:grpSpPr>
          <p:graphicFrame>
            <p:nvGraphicFramePr>
              <p:cNvPr id="55" name="차트 54">
                <a:extLst>
                  <a:ext uri="{FF2B5EF4-FFF2-40B4-BE49-F238E27FC236}">
                    <a16:creationId xmlns:a16="http://schemas.microsoft.com/office/drawing/2014/main" id="{40F71409-B027-3DF7-AD9F-60D536C518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53307626"/>
                  </p:ext>
                </p:extLst>
              </p:nvPr>
            </p:nvGraphicFramePr>
            <p:xfrm>
              <a:off x="1493528" y="4194012"/>
              <a:ext cx="3100690" cy="20671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8EA61BD-D566-0669-9491-6127853FC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1376" y="5190823"/>
                <a:ext cx="665619" cy="375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indent="-84138" defTabSz="91440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buSzPct val="80000"/>
                  <a:defRPr/>
                </a:pPr>
                <a:r>
                  <a:rPr lang="ko-KR" altLang="en-US" sz="1000" spc="-45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고급 </a:t>
                </a:r>
                <a:endParaRPr lang="en-US" altLang="ko-KR" sz="1000" spc="-45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  <a:p>
                <a:pPr indent="-84138" defTabSz="91440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buSzPct val="80000"/>
                  <a:defRPr/>
                </a:pPr>
                <a:r>
                  <a:rPr lang="ko-KR" altLang="en-US" sz="1000" spc="-45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기술자</a:t>
                </a:r>
                <a:endParaRPr lang="en-US" altLang="ko-KR" sz="1000" spc="-45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B038FFF-1774-16B3-3296-90A2A68E2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833" y="4351664"/>
                <a:ext cx="629553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-84138" defTabSz="91440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buSzPct val="80000"/>
                  <a:buFontTx/>
                  <a:buNone/>
                  <a:tabLst/>
                  <a:defRPr/>
                </a:pPr>
                <a:r>
                  <a:rPr lang="ko-KR" altLang="en-US" sz="1000" spc="-45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특급 기술자</a:t>
                </a:r>
                <a:endParaRPr lang="en-US" altLang="ko-KR" sz="1000" spc="-45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cxnSp>
            <p:nvCxnSpPr>
              <p:cNvPr id="58" name="직선 화살표 연결선 242">
                <a:extLst>
                  <a:ext uri="{FF2B5EF4-FFF2-40B4-BE49-F238E27FC236}">
                    <a16:creationId xmlns:a16="http://schemas.microsoft.com/office/drawing/2014/main" id="{4ABCFFE0-F4F3-E73B-EB67-6CDB17D4EB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432143" y="4435065"/>
                <a:ext cx="103902" cy="121227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6350" dir="5400000" algn="t" rotWithShape="0">
                  <a:sysClr val="window" lastClr="FFFFFF"/>
                </a:outerShdw>
              </a:effectLst>
            </p:spPr>
          </p:cxnSp>
          <p:cxnSp>
            <p:nvCxnSpPr>
              <p:cNvPr id="59" name="직선 화살표 연결선 242">
                <a:extLst>
                  <a:ext uri="{FF2B5EF4-FFF2-40B4-BE49-F238E27FC236}">
                    <a16:creationId xmlns:a16="http://schemas.microsoft.com/office/drawing/2014/main" id="{6F84AB74-A6B5-E28B-36B1-26D992EDBF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34887" y="4435065"/>
                <a:ext cx="165207" cy="0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6350" dir="5400000" algn="t" rotWithShape="0">
                  <a:sysClr val="window" lastClr="FFFFFF"/>
                </a:outerShdw>
              </a:effectLst>
            </p:spPr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96AF63C-5C3D-DE68-82AD-F46F770B29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7850" y="4475696"/>
                <a:ext cx="787790" cy="187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indent="-84138" defTabSz="91440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buSzPct val="80000"/>
                  <a:defRPr sz="900" ker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defRPr>
                </a:lvl1pPr>
              </a:lstStyle>
              <a:p>
                <a:pPr algn="r"/>
                <a:r>
                  <a:rPr lang="ko-KR" altLang="en-US" sz="1000" kern="1200" spc="-45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초급 기술자</a:t>
                </a:r>
                <a:endParaRPr lang="en-US" altLang="ko-KR" sz="1000" kern="1200" spc="-45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7781F3E-9B8D-B0C1-11FB-5231A0A7C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4045" y="5902214"/>
                <a:ext cx="736269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indent="-84138" algn="r" defTabSz="91440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buSzPct val="80000"/>
                  <a:defRPr sz="900" ker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defRPr>
                </a:lvl1pPr>
              </a:lstStyle>
              <a:p>
                <a:r>
                  <a:rPr lang="ko-KR" altLang="en-US" sz="1000" kern="1200" spc="-45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중급 기술자</a:t>
                </a:r>
                <a:endParaRPr lang="en-US" altLang="ko-KR" sz="1000" kern="1200" spc="-45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직선 화살표 연결선 242">
                <a:extLst>
                  <a:ext uri="{FF2B5EF4-FFF2-40B4-BE49-F238E27FC236}">
                    <a16:creationId xmlns:a16="http://schemas.microsoft.com/office/drawing/2014/main" id="{BD63FB1D-B77A-D636-E2CD-5C3683D6E0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562230" y="5835728"/>
                <a:ext cx="79983" cy="132972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6350" dir="5400000" algn="t" rotWithShape="0">
                  <a:sysClr val="window" lastClr="FFFFFF"/>
                </a:outerShdw>
              </a:effectLst>
            </p:spPr>
          </p:cxnSp>
          <p:cxnSp>
            <p:nvCxnSpPr>
              <p:cNvPr id="63" name="직선 화살표 연결선 242">
                <a:extLst>
                  <a:ext uri="{FF2B5EF4-FFF2-40B4-BE49-F238E27FC236}">
                    <a16:creationId xmlns:a16="http://schemas.microsoft.com/office/drawing/2014/main" id="{B84E13A7-68CE-1CA5-8B7E-48A60AAB3A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80251" y="5968700"/>
                <a:ext cx="185071" cy="0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12700" dir="5400000" algn="t" rotWithShape="0">
                  <a:sysClr val="window" lastClr="FFFFFF"/>
                </a:outerShdw>
              </a:effectLst>
            </p:spPr>
          </p:cxnSp>
          <p:sp>
            <p:nvSpPr>
              <p:cNvPr id="64" name="TextBox 269">
                <a:extLst>
                  <a:ext uri="{FF2B5EF4-FFF2-40B4-BE49-F238E27FC236}">
                    <a16:creationId xmlns:a16="http://schemas.microsoft.com/office/drawing/2014/main" id="{24CE8C74-C7F5-2DEF-47B0-5A6B20E07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3708" y="4576085"/>
                <a:ext cx="284546" cy="3194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rIns="36000" anchor="ctr">
                <a:spAutoFit/>
              </a:bodyPr>
              <a:lstStyle>
                <a:defPPr>
                  <a:defRPr lang="en-US"/>
                </a:defPPr>
                <a:lvl1pPr algn="ctr" defTabSz="914400" latinLnBrk="1">
                  <a:defRPr sz="1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defRPr>
                </a:lvl1pPr>
              </a:lstStyle>
              <a:p>
                <a:r>
                  <a:rPr lang="en-US" altLang="ko-KR" dirty="0"/>
                  <a:t>10</a:t>
                </a:r>
                <a:endParaRPr lang="ko-KR" altLang="en-US" dirty="0"/>
              </a:p>
            </p:txBody>
          </p:sp>
          <p:sp>
            <p:nvSpPr>
              <p:cNvPr id="65" name="TextBox 269">
                <a:extLst>
                  <a:ext uri="{FF2B5EF4-FFF2-40B4-BE49-F238E27FC236}">
                    <a16:creationId xmlns:a16="http://schemas.microsoft.com/office/drawing/2014/main" id="{5580255B-B23D-955F-1113-843B4FBAD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036" y="5416309"/>
                <a:ext cx="284546" cy="3194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rIns="36000" anchor="ctr">
                <a:spAutoFit/>
              </a:bodyPr>
              <a:lstStyle>
                <a:defPPr>
                  <a:defRPr lang="en-US"/>
                </a:defPPr>
                <a:lvl1pPr algn="ctr" defTabSz="914400" latinLnBrk="1">
                  <a:defRPr sz="1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defRPr>
                </a:lvl1pPr>
              </a:lstStyle>
              <a:p>
                <a:r>
                  <a:rPr lang="en-US" altLang="ko-KR" dirty="0"/>
                  <a:t>17</a:t>
                </a:r>
                <a:endParaRPr lang="ko-KR" altLang="en-US" dirty="0"/>
              </a:p>
            </p:txBody>
          </p:sp>
          <p:sp>
            <p:nvSpPr>
              <p:cNvPr id="66" name="TextBox 269">
                <a:extLst>
                  <a:ext uri="{FF2B5EF4-FFF2-40B4-BE49-F238E27FC236}">
                    <a16:creationId xmlns:a16="http://schemas.microsoft.com/office/drawing/2014/main" id="{CF8A407B-4582-7FA9-5267-64D84D05AE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2629" y="5547114"/>
                <a:ext cx="284546" cy="3194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rIns="36000" anchor="ctr">
                <a:spAutoFit/>
              </a:bodyPr>
              <a:lstStyle/>
              <a:p>
                <a:pPr algn="ctr" defTabSz="914400" latinLnBrk="1">
                  <a:defRPr/>
                </a:pPr>
                <a:r>
                  <a:rPr lang="en-US" altLang="ko-KR" sz="11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13</a:t>
                </a:r>
                <a:endPara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67" name="TextBox 269">
                <a:extLst>
                  <a:ext uri="{FF2B5EF4-FFF2-40B4-BE49-F238E27FC236}">
                    <a16:creationId xmlns:a16="http://schemas.microsoft.com/office/drawing/2014/main" id="{DAD05A69-D973-74A2-1926-9A2E3FDCCF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0721" y="4601900"/>
                <a:ext cx="284546" cy="3194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rIns="36000" anchor="ctr">
                <a:spAutoFit/>
              </a:bodyPr>
              <a:lstStyle/>
              <a:p>
                <a:pPr marR="0" lvl="0" indent="0" algn="ctr" defTabSz="914400" fontAlgn="auto" latinLnBrk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1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13</a:t>
                </a:r>
                <a:endPara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cxnSp>
            <p:nvCxnSpPr>
              <p:cNvPr id="68" name="직선 화살표 연결선 242">
                <a:extLst>
                  <a:ext uri="{FF2B5EF4-FFF2-40B4-BE49-F238E27FC236}">
                    <a16:creationId xmlns:a16="http://schemas.microsoft.com/office/drawing/2014/main" id="{65A627AD-FE48-80EE-D7E3-D2C9632B24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309939" y="4598251"/>
                <a:ext cx="133759" cy="79111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6350" dir="5400000" algn="t" rotWithShape="0">
                  <a:sysClr val="window" lastClr="FFFFFF"/>
                </a:outerShdw>
              </a:effectLst>
            </p:spPr>
          </p:cxnSp>
          <p:cxnSp>
            <p:nvCxnSpPr>
              <p:cNvPr id="69" name="직선 화살표 연결선 242">
                <a:extLst>
                  <a:ext uri="{FF2B5EF4-FFF2-40B4-BE49-F238E27FC236}">
                    <a16:creationId xmlns:a16="http://schemas.microsoft.com/office/drawing/2014/main" id="{D4822AD8-7B01-13F1-15B9-BF3DA7D90F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31296" y="4592114"/>
                <a:ext cx="183662" cy="6489"/>
              </a:xfrm>
              <a:prstGeom prst="straightConnector1">
                <a:avLst/>
              </a:prstGeom>
              <a:noFill/>
              <a:ln w="9525" algn="ctr">
                <a:solidFill>
                  <a:sysClr val="window" lastClr="FFFFFF">
                    <a:lumMod val="50000"/>
                  </a:sysClr>
                </a:solidFill>
                <a:round/>
                <a:headEnd type="oval" w="sm" len="sm"/>
                <a:tailEnd type="none" w="sm" len="sm"/>
              </a:ln>
              <a:effectLst>
                <a:outerShdw dist="6350" dir="5400000" algn="t" rotWithShape="0">
                  <a:sysClr val="window" lastClr="FFFFFF"/>
                </a:outerShdw>
              </a:effectLst>
            </p:spPr>
          </p:cxnSp>
        </p:grpSp>
      </p:grpSp>
      <p:sp>
        <p:nvSpPr>
          <p:cNvPr id="3" name="제목 2">
            <a:extLst>
              <a:ext uri="{FF2B5EF4-FFF2-40B4-BE49-F238E27FC236}">
                <a16:creationId xmlns:a16="http://schemas.microsoft.com/office/drawing/2014/main" id="{6BED9C65-9E21-8C8E-880C-863A6B19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조직현황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6745ED5-106B-9079-19A1-EB6888F0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37861"/>
            <a:ext cx="9113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나루아이는 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R&amp;D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센터를 중심으로 분야별 전문가 중심의 정예인력보유하고 있으며 전문적인 노하우와 기술력을 갖춘 우수인력과 기술지원체계가 구축되어 있습니다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ko-KR" altLang="en-US" sz="12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33333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90E3A32-B2B9-95B5-D285-42A99EE49005}"/>
              </a:ext>
            </a:extLst>
          </p:cNvPr>
          <p:cNvGrpSpPr/>
          <p:nvPr/>
        </p:nvGrpSpPr>
        <p:grpSpPr>
          <a:xfrm>
            <a:off x="336795" y="1311588"/>
            <a:ext cx="9232411" cy="601176"/>
            <a:chOff x="336795" y="1619292"/>
            <a:chExt cx="9232411" cy="601176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4010EBBD-80C5-776C-402D-E5128E84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795" y="2046732"/>
              <a:ext cx="9232411" cy="173736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D92BFC3-E481-CE88-68BE-EA879C0E04E3}"/>
                </a:ext>
              </a:extLst>
            </p:cNvPr>
            <p:cNvSpPr/>
            <p:nvPr/>
          </p:nvSpPr>
          <p:spPr>
            <a:xfrm>
              <a:off x="377937" y="1619292"/>
              <a:ext cx="9146444" cy="506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9DC8592F-9B4E-BCE4-8B1C-49B459B60DC9}"/>
                </a:ext>
              </a:extLst>
            </p:cNvPr>
            <p:cNvGrpSpPr/>
            <p:nvPr/>
          </p:nvGrpSpPr>
          <p:grpSpPr>
            <a:xfrm>
              <a:off x="377937" y="1873252"/>
              <a:ext cx="9150127" cy="247650"/>
              <a:chOff x="379636" y="1873252"/>
              <a:chExt cx="9073008" cy="247650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08A0B5B8-0CCA-8172-1154-AE54D50697D4}"/>
                  </a:ext>
                </a:extLst>
              </p:cNvPr>
              <p:cNvCxnSpPr/>
              <p:nvPr/>
            </p:nvCxnSpPr>
            <p:spPr>
              <a:xfrm>
                <a:off x="379636" y="1873252"/>
                <a:ext cx="9073008" cy="0"/>
              </a:xfrm>
              <a:prstGeom prst="line">
                <a:avLst/>
              </a:prstGeom>
              <a:ln w="19050">
                <a:solidFill>
                  <a:srgbClr val="FF7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DC0CFD1F-6EEE-7057-E27E-5DFC815E5421}"/>
                  </a:ext>
                </a:extLst>
              </p:cNvPr>
              <p:cNvCxnSpPr/>
              <p:nvPr/>
            </p:nvCxnSpPr>
            <p:spPr>
              <a:xfrm>
                <a:off x="379636" y="2120902"/>
                <a:ext cx="9073008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FE02FA-5FEC-20C3-63B8-F6222720A983}"/>
                </a:ext>
              </a:extLst>
            </p:cNvPr>
            <p:cNvSpPr txBox="1"/>
            <p:nvPr/>
          </p:nvSpPr>
          <p:spPr>
            <a:xfrm>
              <a:off x="463847" y="1905848"/>
              <a:ext cx="8999241" cy="169277"/>
            </a:xfrm>
            <a:prstGeom prst="rect">
              <a:avLst/>
            </a:prstGeom>
            <a:noFill/>
          </p:spPr>
          <p:txBody>
            <a:bodyPr wrap="square" lIns="18000" tIns="0" rIns="0" bIns="0" rtlCol="0" anchor="ctr">
              <a:spAutoFit/>
            </a:bodyPr>
            <a:lstStyle>
              <a:defPPr>
                <a:defRPr lang="ko-KR"/>
              </a:defPPr>
              <a:lvl1pPr marL="0" marR="0" indent="0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333E6B"/>
                  </a:solidFill>
                  <a:latin typeface="고도 B" panose="02000503000000020004" pitchFamily="2" charset="-127"/>
                  <a:ea typeface="고도 B" panose="02000503000000020004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333333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조직인력 보유 현황</a:t>
              </a:r>
            </a:p>
          </p:txBody>
        </p:sp>
      </p:grp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F70FD75A-DBF0-FE69-E63F-349D1A94D89B}"/>
              </a:ext>
            </a:extLst>
          </p:cNvPr>
          <p:cNvCxnSpPr>
            <a:cxnSpLocks/>
          </p:cNvCxnSpPr>
          <p:nvPr/>
        </p:nvCxnSpPr>
        <p:spPr>
          <a:xfrm>
            <a:off x="536514" y="4441134"/>
            <a:ext cx="3898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4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8">
            <a:extLst>
              <a:ext uri="{FF2B5EF4-FFF2-40B4-BE49-F238E27FC236}">
                <a16:creationId xmlns:a16="http://schemas.microsoft.com/office/drawing/2014/main" id="{DAFA45DD-3F31-8484-0977-1C77C6F92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866208"/>
              </p:ext>
            </p:extLst>
          </p:nvPr>
        </p:nvGraphicFramePr>
        <p:xfrm>
          <a:off x="377937" y="1806279"/>
          <a:ext cx="9147063" cy="4717798"/>
        </p:xfrm>
        <a:graphic>
          <a:graphicData uri="http://schemas.openxmlformats.org/drawingml/2006/table">
            <a:tbl>
              <a:tblPr/>
              <a:tblGrid>
                <a:gridCol w="126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7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618">
                <a:tc>
                  <a:txBody>
                    <a:bodyPr/>
                    <a:lstStyle>
                      <a:lvl1pPr defTabSz="968375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68375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68375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발주사</a:t>
                      </a:r>
                      <a:endParaRPr kumimoji="1"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68375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68375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68375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사업명</a:t>
                      </a:r>
                      <a:endParaRPr kumimoji="1" lang="ko-KR" altLang="en-US" sz="10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68375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68375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68375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사업 내용</a:t>
                      </a: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68375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68375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68375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사업기간</a:t>
                      </a: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68375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defTabSz="968375" latinLnBrk="1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defTabSz="968375" latinLnBrk="1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defTabSz="968375" latinLnBrk="1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defTabSz="9683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비고</a:t>
                      </a: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신한라이프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신한라이프 슈퍼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SOL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상품 개발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신한라이프 부문 상품 추가 개발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2024.04 ~ 2024.12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70202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건설근로자공제회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건설근로자공제회 통합시스템 구축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온라인 민원시스템 구축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2023.12 ~ 2025.07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079566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현대해상보험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MDS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시스템 재구축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비대면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모바일 발송시스템 고도화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2023.09 – 2024.06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036238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신한라이프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영업지원시스템 고도화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청약시스템 고도화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모바일 영업지원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보이는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TM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2023.08 - 2024.07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474055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신한금융그룹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유니버셜앱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서비스 구축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유니버셜앱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서비스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2022.12 – 2024.01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167483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하나생명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New SFA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시스템 구축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SFA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시스템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2022.04 – 2022.12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17073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en-US" altLang="ko-KR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AIA</a:t>
                      </a: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디지털 다이렉트 플랫폼 재구축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다이렉트보험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플랫폼 재구축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2021.11 – 2022.06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974555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하나생명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방카슈랑스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상품설명서 시스템 개선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방카슈랑스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상품설명서 시스템 고도화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2021.09 – 2022.01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188470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en-US" altLang="ko-KR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AIA</a:t>
                      </a: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사이버창구 고도화 구축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사이버창구 고도화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디자인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2021.07 – 2022.01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153645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하나생명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디지털창구 고도화 구축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디지털창구 고도화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디자인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2021.06 – 2021.11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792967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하나생명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PIST 2.0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구축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다이렉트 보험 고도화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2021.03 – 2021.09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223182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한화생명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LIFE CANVAS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클라우드 구축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FP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활동 지원 시스템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디자인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2021.02 – 2021.09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111287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신한은행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디지털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PB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서비스 구축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디지털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PB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서비스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2020.11 – 2021.04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080916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신한라이프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신한오렌지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IT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통합구축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디지털보험부문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8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디지털보험 시스템 구축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2020.11 – 2022.02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730585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한화생명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Tx/>
                        <a:buFont typeface="가는각진제목체" pitchFamily="18" charset="-127"/>
                        <a:buNone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마음건강 서비스 구축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마음건강 서비스 앱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2020.09 - 2021.02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021616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한화생명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Tx/>
                        <a:buFont typeface="가는각진제목체" pitchFamily="18" charset="-127"/>
                        <a:buNone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한화생명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SFP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홈페이지 리뉴얼 구축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SFP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홈페이지 리뉴얼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디자인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2020.07 - 2020.12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044460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en-US" altLang="ko-KR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DGB</a:t>
                      </a: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생명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Tx/>
                        <a:buFont typeface="가는각진제목체" pitchFamily="18" charset="-127"/>
                        <a:buNone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디지털채널시스템 구축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디지털보험시스템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디자인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2020.01 - 2020.05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896695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미래에셋생명</a:t>
                      </a:r>
                      <a:endParaRPr kumimoji="1" lang="ko-KR" altLang="en-US" sz="9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52A53"/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Tx/>
                        <a:buFont typeface="가는각진제목체" pitchFamily="18" charset="-127"/>
                        <a:buNone/>
                        <a:tabLst/>
                      </a:pP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대고객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통합사이트 구축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대고객통합사이트 리뉴얼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 표준화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변액서비스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리뉴얼</a:t>
                      </a:r>
                      <a:endParaRPr lang="en-US" altLang="ko-KR" sz="900" kern="1200" dirty="0">
                        <a:ln>
                          <a:solidFill>
                            <a:srgbClr val="130195">
                              <a:alpha val="0"/>
                            </a:srgbClr>
                          </a:solidFill>
                        </a:ln>
                        <a:solidFill>
                          <a:srgbClr val="1C1C1C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2020.07 - 2020.12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027306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퍼스트데이타</a:t>
                      </a:r>
                      <a:endParaRPr kumimoji="1" lang="ko-KR" altLang="en-US" sz="900" b="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152A53"/>
                        </a:solidFill>
                        <a:latin typeface="KoPub돋움체 Bold" panose="00000800000000000000" pitchFamily="2" charset="-127"/>
                        <a:ea typeface="KoPub돋움체 Bold" panose="00000800000000000000" pitchFamily="2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Tx/>
                        <a:buFont typeface="가는각진제목체" pitchFamily="18" charset="-127"/>
                        <a:buNone/>
                        <a:tabLst/>
                      </a:pP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전자계약시스템 구축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PG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사 전자계약시스템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디자인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2020.08 - 2020.12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567248"/>
                  </a:ext>
                </a:extLst>
              </a:tr>
              <a:tr h="224259">
                <a:tc>
                  <a:txBody>
                    <a:bodyPr/>
                    <a:lstStyle/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kumimoji="1" lang="ko-KR" altLang="en-US" sz="900" b="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152A53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+mn-cs"/>
                        </a:rPr>
                        <a:t>한화손해보험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Tx/>
                        <a:buFont typeface="가는각진제목체" pitchFamily="18" charset="-127"/>
                        <a:buNone/>
                        <a:tabLst/>
                      </a:pP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대고객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자동차전용 </a:t>
                      </a: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서비스앱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차도리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 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구축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자동차전용 서비스 </a:t>
                      </a:r>
                      <a:r>
                        <a:rPr lang="ko-KR" altLang="en-US" sz="900" kern="1200" dirty="0" err="1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하이브리드앱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 구축 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개발</a:t>
                      </a:r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ln>
                            <a:solidFill>
                              <a:srgbClr val="130195">
                                <a:alpha val="0"/>
                              </a:srgbClr>
                            </a:solidFill>
                          </a:ln>
                          <a:solidFill>
                            <a:srgbClr val="1C1C1C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+mn-cs"/>
                        </a:rPr>
                        <a:t>2019.01 - 2019.07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uLnTx/>
                        <a:uFillTx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 horzOverflow="overflow">
                    <a:lnL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A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193494"/>
                  </a:ext>
                </a:extLst>
              </a:tr>
            </a:tbl>
          </a:graphicData>
        </a:graphic>
      </p:graphicFrame>
      <p:sp>
        <p:nvSpPr>
          <p:cNvPr id="6" name="제목 5">
            <a:extLst>
              <a:ext uri="{FF2B5EF4-FFF2-40B4-BE49-F238E27FC236}">
                <a16:creationId xmlns:a16="http://schemas.microsoft.com/office/drawing/2014/main" id="{9F757127-08D0-069B-36C9-20831AF1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사업실적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D5F7B57-6336-962D-F9C3-B53CBF1D1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37861"/>
            <a:ext cx="91138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나루아이의 국내 주요 보험사 및 </a:t>
            </a:r>
            <a:r>
              <a:rPr lang="ko-KR" altLang="en-US" sz="1200" dirty="0" err="1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금융사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모바일 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/PC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웹 홈페이지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사이버 창구 및 디지털보험시스템 구축 및 운영 유지보수 수행실적은 다음과 같습니다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ko-KR" altLang="en-US" sz="12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33333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57BE688-08E7-5326-E627-C0C18D8E09C7}"/>
              </a:ext>
            </a:extLst>
          </p:cNvPr>
          <p:cNvGrpSpPr/>
          <p:nvPr/>
        </p:nvGrpSpPr>
        <p:grpSpPr>
          <a:xfrm>
            <a:off x="348827" y="1118726"/>
            <a:ext cx="9232411" cy="601176"/>
            <a:chOff x="336795" y="1619292"/>
            <a:chExt cx="9232411" cy="601176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9AA7CA20-0357-B003-62E0-D888DA5E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795" y="2046732"/>
              <a:ext cx="9232411" cy="173736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6E57962-9E86-6987-8682-5BCD6F84C6D0}"/>
                </a:ext>
              </a:extLst>
            </p:cNvPr>
            <p:cNvSpPr/>
            <p:nvPr/>
          </p:nvSpPr>
          <p:spPr>
            <a:xfrm>
              <a:off x="377937" y="1619292"/>
              <a:ext cx="9146444" cy="506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F245AD5A-4A9D-6AF1-9448-3CCB928280C5}"/>
                </a:ext>
              </a:extLst>
            </p:cNvPr>
            <p:cNvGrpSpPr/>
            <p:nvPr/>
          </p:nvGrpSpPr>
          <p:grpSpPr>
            <a:xfrm>
              <a:off x="377937" y="1873252"/>
              <a:ext cx="9150127" cy="247650"/>
              <a:chOff x="379636" y="1873252"/>
              <a:chExt cx="9073008" cy="247650"/>
            </a:xfrm>
          </p:grpSpPr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9E299119-A409-517A-DA32-4EA2AAF98C23}"/>
                  </a:ext>
                </a:extLst>
              </p:cNvPr>
              <p:cNvCxnSpPr/>
              <p:nvPr/>
            </p:nvCxnSpPr>
            <p:spPr>
              <a:xfrm>
                <a:off x="379636" y="1873252"/>
                <a:ext cx="9073008" cy="0"/>
              </a:xfrm>
              <a:prstGeom prst="line">
                <a:avLst/>
              </a:prstGeom>
              <a:ln w="19050">
                <a:solidFill>
                  <a:srgbClr val="ED71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02494D91-C2F8-14C7-E28B-3F92C506F031}"/>
                  </a:ext>
                </a:extLst>
              </p:cNvPr>
              <p:cNvCxnSpPr/>
              <p:nvPr/>
            </p:nvCxnSpPr>
            <p:spPr>
              <a:xfrm>
                <a:off x="379636" y="2120902"/>
                <a:ext cx="9073008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6723F1-7B1C-9AD6-573A-C65445BA4AC3}"/>
                </a:ext>
              </a:extLst>
            </p:cNvPr>
            <p:cNvSpPr txBox="1"/>
            <p:nvPr/>
          </p:nvSpPr>
          <p:spPr>
            <a:xfrm>
              <a:off x="463847" y="1905848"/>
              <a:ext cx="8999241" cy="169277"/>
            </a:xfrm>
            <a:prstGeom prst="rect">
              <a:avLst/>
            </a:prstGeom>
            <a:noFill/>
          </p:spPr>
          <p:txBody>
            <a:bodyPr wrap="square" lIns="18000" tIns="0" rIns="0" bIns="0" rtlCol="0" anchor="ctr">
              <a:spAutoFit/>
            </a:bodyPr>
            <a:lstStyle>
              <a:defPPr>
                <a:defRPr lang="ko-KR"/>
              </a:defPPr>
              <a:lvl1pPr marL="0" marR="0" indent="0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333E6B"/>
                  </a:solidFill>
                  <a:latin typeface="고도 B" panose="02000503000000020004" pitchFamily="2" charset="-127"/>
                  <a:ea typeface="고도 B" panose="02000503000000020004" pitchFamily="2" charset="-127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100" b="0" i="0" u="none" strike="noStrike" kern="1200" cap="none" spc="0" normalizeH="0" baseline="0" noProof="0" dirty="0">
                  <a:ln>
                    <a:solidFill>
                      <a:srgbClr val="FFFFFF">
                        <a:lumMod val="85000"/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프로젝트 수행 실적</a:t>
              </a:r>
              <a:endParaRPr kumimoji="1" lang="en-US" altLang="ko-KR" sz="11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62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78DAA26-DBB2-90B2-1539-247B6454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인증현황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AF48E43-CCD8-08B2-9623-10E990B2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937861"/>
            <a:ext cx="91138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나루아이의 국내외 기술 및 회사 핵심역량 관련 인증 현황입니다</a:t>
            </a:r>
            <a:r>
              <a:rPr lang="en-US" altLang="ko-KR" sz="120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333333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ko-KR" altLang="en-US" sz="1200" dirty="0">
              <a:ln>
                <a:solidFill>
                  <a:srgbClr val="FFFFFF">
                    <a:lumMod val="85000"/>
                    <a:alpha val="0"/>
                  </a:srgbClr>
                </a:solidFill>
              </a:ln>
              <a:solidFill>
                <a:srgbClr val="333333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CD6FA0-846A-B643-C819-1BDCE83BBC31}"/>
              </a:ext>
            </a:extLst>
          </p:cNvPr>
          <p:cNvGrpSpPr/>
          <p:nvPr/>
        </p:nvGrpSpPr>
        <p:grpSpPr>
          <a:xfrm>
            <a:off x="348827" y="1118726"/>
            <a:ext cx="9232411" cy="601176"/>
            <a:chOff x="336795" y="1619292"/>
            <a:chExt cx="9232411" cy="601176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24AA66F0-3442-717E-E361-8BAA14B89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795" y="2046732"/>
              <a:ext cx="9232411" cy="173736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265FD2F-0AB5-2918-535A-4B3A6ABB0CA7}"/>
                </a:ext>
              </a:extLst>
            </p:cNvPr>
            <p:cNvSpPr/>
            <p:nvPr/>
          </p:nvSpPr>
          <p:spPr>
            <a:xfrm>
              <a:off x="377937" y="1619292"/>
              <a:ext cx="9146444" cy="506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122CEC34-749E-F44D-6861-1CD4AFEE1EC4}"/>
                </a:ext>
              </a:extLst>
            </p:cNvPr>
            <p:cNvGrpSpPr/>
            <p:nvPr/>
          </p:nvGrpSpPr>
          <p:grpSpPr>
            <a:xfrm>
              <a:off x="377937" y="1873252"/>
              <a:ext cx="9150127" cy="247650"/>
              <a:chOff x="379636" y="1873252"/>
              <a:chExt cx="9073008" cy="247650"/>
            </a:xfrm>
          </p:grpSpPr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AE528769-6A8C-3886-0D26-43DD9651B698}"/>
                  </a:ext>
                </a:extLst>
              </p:cNvPr>
              <p:cNvCxnSpPr/>
              <p:nvPr/>
            </p:nvCxnSpPr>
            <p:spPr>
              <a:xfrm>
                <a:off x="379636" y="1873252"/>
                <a:ext cx="9073008" cy="0"/>
              </a:xfrm>
              <a:prstGeom prst="line">
                <a:avLst/>
              </a:prstGeom>
              <a:ln w="19050">
                <a:solidFill>
                  <a:srgbClr val="ED71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C7FEFC98-0C17-9CA9-A265-AC880C99A8D7}"/>
                  </a:ext>
                </a:extLst>
              </p:cNvPr>
              <p:cNvCxnSpPr/>
              <p:nvPr/>
            </p:nvCxnSpPr>
            <p:spPr>
              <a:xfrm>
                <a:off x="379636" y="2120902"/>
                <a:ext cx="9073008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A88760-46E0-4D0C-9D57-4EEDEF0F2ED1}"/>
                </a:ext>
              </a:extLst>
            </p:cNvPr>
            <p:cNvSpPr txBox="1"/>
            <p:nvPr/>
          </p:nvSpPr>
          <p:spPr>
            <a:xfrm>
              <a:off x="463847" y="1905848"/>
              <a:ext cx="8999241" cy="169277"/>
            </a:xfrm>
            <a:prstGeom prst="rect">
              <a:avLst/>
            </a:prstGeom>
            <a:noFill/>
          </p:spPr>
          <p:txBody>
            <a:bodyPr wrap="square" lIns="18000" tIns="0" rIns="0" bIns="0" rtlCol="0" anchor="ctr">
              <a:spAutoFit/>
            </a:bodyPr>
            <a:lstStyle>
              <a:defPPr>
                <a:defRPr lang="ko-KR"/>
              </a:defPPr>
              <a:lvl1pPr marL="0" marR="0" indent="0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10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333E6B"/>
                  </a:solidFill>
                  <a:latin typeface="고도 B" panose="02000503000000020004" pitchFamily="2" charset="-127"/>
                  <a:ea typeface="고도 B" panose="02000503000000020004" pitchFamily="2" charset="-127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100" b="0" i="0" u="none" strike="noStrike" kern="1200" cap="none" spc="0" normalizeH="0" baseline="0" noProof="0" dirty="0">
                  <a:ln>
                    <a:solidFill>
                      <a:srgbClr val="FFFFFF">
                        <a:lumMod val="85000"/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주요 인증 및 수상 현황</a:t>
              </a:r>
              <a:endParaRPr kumimoji="1" lang="en-US" altLang="ko-KR" sz="1100" b="0" i="0" u="none" strike="noStrike" kern="1200" cap="none" spc="0" normalizeH="0" baseline="0" noProof="0" dirty="0">
                <a:ln>
                  <a:solidFill>
                    <a:srgbClr val="FFFFFF">
                      <a:lumMod val="85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0855D54D-DA2F-18D7-6FB5-1A3E92B2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96" y="1842152"/>
            <a:ext cx="1189923" cy="16830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49D6E1F-A817-0EA0-85D3-4852E6E44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037" y="1869229"/>
            <a:ext cx="1083999" cy="16560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D823F3A-37D5-D8DB-0AD3-EA340B4602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02"/>
          <a:stretch/>
        </p:blipFill>
        <p:spPr>
          <a:xfrm>
            <a:off x="5209658" y="4108786"/>
            <a:ext cx="1107135" cy="1664320"/>
          </a:xfrm>
          <a:prstGeom prst="rect">
            <a:avLst/>
          </a:prstGeom>
          <a:ln>
            <a:noFill/>
          </a:ln>
        </p:spPr>
      </p:pic>
      <p:pic>
        <p:nvPicPr>
          <p:cNvPr id="18" name="Picture 3" descr="C:\Users\Soo.V\Desktop\한화생명\회사 제반사항_180912\인슈톡 저작권.png">
            <a:extLst>
              <a:ext uri="{FF2B5EF4-FFF2-40B4-BE49-F238E27FC236}">
                <a16:creationId xmlns:a16="http://schemas.microsoft.com/office/drawing/2014/main" id="{44447444-832A-BED7-26DD-C1225C1A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83" y="4108786"/>
            <a:ext cx="1098744" cy="166432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naruint.com/wordpress/wp-content/themes/orfeo-child/naur-2019/images/sub_company_06e.jpg">
            <a:extLst>
              <a:ext uri="{FF2B5EF4-FFF2-40B4-BE49-F238E27FC236}">
                <a16:creationId xmlns:a16="http://schemas.microsoft.com/office/drawing/2014/main" id="{9AC2FDB3-7437-CF9B-9ABE-D207DF1B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54" y="1847403"/>
            <a:ext cx="1177714" cy="168258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04CB878-30EE-3802-3CCF-CFD92D219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53" y="4108789"/>
            <a:ext cx="1139279" cy="166431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FE0F9945-1D14-0ED8-F4B2-881361DD0C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495" y="4108789"/>
            <a:ext cx="1189923" cy="1664319"/>
          </a:xfrm>
          <a:prstGeom prst="rect">
            <a:avLst/>
          </a:prstGeom>
          <a:ln w="6350">
            <a:noFill/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C2B226F-DE9E-28BD-315D-800A014664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8609" y="1851776"/>
            <a:ext cx="1102322" cy="167346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2BF4706-44F4-8E43-127D-DB5E3A6B83FF}"/>
              </a:ext>
            </a:extLst>
          </p:cNvPr>
          <p:cNvSpPr txBox="1"/>
          <p:nvPr/>
        </p:nvSpPr>
        <p:spPr>
          <a:xfrm>
            <a:off x="818809" y="3648225"/>
            <a:ext cx="104195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ko-KR" altLang="en-US" dirty="0"/>
              <a:t>벤처기업인증</a:t>
            </a:r>
            <a:r>
              <a:rPr lang="en-US" altLang="ko-KR" dirty="0"/>
              <a:t>(2015)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B02AA3-C9C3-B8FB-9BC5-7117E2AE5FC7}"/>
              </a:ext>
            </a:extLst>
          </p:cNvPr>
          <p:cNvSpPr txBox="1"/>
          <p:nvPr/>
        </p:nvSpPr>
        <p:spPr>
          <a:xfrm>
            <a:off x="2305193" y="5904966"/>
            <a:ext cx="126316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en-US" altLang="ko-KR" dirty="0"/>
              <a:t>“</a:t>
            </a:r>
            <a:r>
              <a:rPr lang="ko-KR" altLang="en-US" dirty="0" err="1"/>
              <a:t>챗봇</a:t>
            </a:r>
            <a:r>
              <a:rPr lang="ko-KR" altLang="en-US" dirty="0"/>
              <a:t> 보험 설계 및 가입</a:t>
            </a:r>
            <a:r>
              <a:rPr lang="en-US" altLang="ko-KR" dirty="0"/>
              <a:t>”</a:t>
            </a:r>
          </a:p>
          <a:p>
            <a:r>
              <a:rPr lang="ko-KR" altLang="en-US" dirty="0"/>
              <a:t>특허 취득 </a:t>
            </a:r>
            <a:r>
              <a:rPr lang="en-US" altLang="ko-KR" dirty="0"/>
              <a:t>(2017)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EF5594-3151-6264-A67D-BAFA2AF8BF7F}"/>
              </a:ext>
            </a:extLst>
          </p:cNvPr>
          <p:cNvSpPr txBox="1"/>
          <p:nvPr/>
        </p:nvSpPr>
        <p:spPr>
          <a:xfrm>
            <a:off x="792020" y="5910313"/>
            <a:ext cx="117339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0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rPr>
              <a:t>“</a:t>
            </a:r>
            <a:r>
              <a:rPr lang="ko-KR" altLang="en-US" sz="10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rPr>
              <a:t>대화형 계피상이 청약 </a:t>
            </a:r>
            <a:endParaRPr lang="en-US" altLang="ko-KR" sz="1000" kern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Malgun Gothic Semilight" panose="020B0502040204020203" pitchFamily="50" charset="-127"/>
            </a:endParaRPr>
          </a:p>
          <a:p>
            <a:pPr algn="ctr"/>
            <a:r>
              <a:rPr lang="ko-KR" altLang="en-US" sz="10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rPr>
              <a:t>제공 시스템 및 방법” </a:t>
            </a:r>
            <a:endParaRPr lang="en-US" altLang="ko-KR" sz="1000" kern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Malgun Gothic Semilight" panose="020B0502040204020203" pitchFamily="50" charset="-127"/>
            </a:endParaRPr>
          </a:p>
          <a:p>
            <a:pPr algn="ctr"/>
            <a:r>
              <a:rPr lang="ko-KR" altLang="en-US" sz="10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rPr>
              <a:t>특허 취득</a:t>
            </a:r>
            <a:r>
              <a:rPr lang="en-US" altLang="ko-KR" sz="10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rPr>
              <a:t>(2020)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C807F5-D61E-38A0-17C7-F64763DC1AA3}"/>
              </a:ext>
            </a:extLst>
          </p:cNvPr>
          <p:cNvSpPr txBox="1"/>
          <p:nvPr/>
        </p:nvSpPr>
        <p:spPr>
          <a:xfrm>
            <a:off x="2305193" y="3648225"/>
            <a:ext cx="116698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en-US" altLang="ko-KR" dirty="0"/>
              <a:t>ISO 9001 </a:t>
            </a:r>
            <a:r>
              <a:rPr lang="ko-KR" altLang="en-US" dirty="0"/>
              <a:t>인증</a:t>
            </a:r>
            <a:r>
              <a:rPr lang="en-US" altLang="ko-KR" dirty="0"/>
              <a:t>(2018)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78EB1B-6F7E-44A2-1CDA-78F58795E426}"/>
              </a:ext>
            </a:extLst>
          </p:cNvPr>
          <p:cNvSpPr txBox="1"/>
          <p:nvPr/>
        </p:nvSpPr>
        <p:spPr>
          <a:xfrm>
            <a:off x="3768319" y="3640247"/>
            <a:ext cx="12086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ko-KR" altLang="en-US" dirty="0"/>
              <a:t>기술혁신형 중소기업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en-US" altLang="ko-KR" dirty="0" err="1"/>
              <a:t>Inno</a:t>
            </a:r>
            <a:r>
              <a:rPr lang="en-US" altLang="ko-KR" dirty="0"/>
              <a:t>-Biz) </a:t>
            </a:r>
            <a:r>
              <a:rPr lang="ko-KR" altLang="en-US" dirty="0"/>
              <a:t>인증</a:t>
            </a:r>
            <a:r>
              <a:rPr lang="en-US" altLang="ko-KR" dirty="0"/>
              <a:t>(2021)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5B175B-43C6-1186-020C-4CC94C57682D}"/>
              </a:ext>
            </a:extLst>
          </p:cNvPr>
          <p:cNvSpPr txBox="1"/>
          <p:nvPr/>
        </p:nvSpPr>
        <p:spPr>
          <a:xfrm>
            <a:off x="3854234" y="5909435"/>
            <a:ext cx="9666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ko-KR" altLang="en-US" dirty="0" err="1"/>
              <a:t>인슈톡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저작권 등록</a:t>
            </a:r>
            <a:r>
              <a:rPr lang="en-US" altLang="ko-KR" dirty="0"/>
              <a:t>(2018)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22E3CB-AC4A-8E21-59D7-1FEE4202D88F}"/>
              </a:ext>
            </a:extLst>
          </p:cNvPr>
          <p:cNvSpPr txBox="1"/>
          <p:nvPr/>
        </p:nvSpPr>
        <p:spPr>
          <a:xfrm>
            <a:off x="5363452" y="3648225"/>
            <a:ext cx="8223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ko-KR" altLang="en-US" dirty="0"/>
              <a:t>기업부설연구소 </a:t>
            </a:r>
            <a:endParaRPr lang="en-US" altLang="ko-KR" dirty="0"/>
          </a:p>
          <a:p>
            <a:r>
              <a:rPr lang="ko-KR" altLang="en-US" dirty="0"/>
              <a:t>인정</a:t>
            </a:r>
            <a:r>
              <a:rPr lang="en-US" altLang="ko-KR" dirty="0"/>
              <a:t>(2015)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DF278F-6200-9048-F6DD-D3F9C1342278}"/>
              </a:ext>
            </a:extLst>
          </p:cNvPr>
          <p:cNvSpPr txBox="1"/>
          <p:nvPr/>
        </p:nvSpPr>
        <p:spPr>
          <a:xfrm>
            <a:off x="6735359" y="3640247"/>
            <a:ext cx="9714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ko-KR" altLang="en-US" dirty="0"/>
              <a:t>청년친화 강소기업 </a:t>
            </a:r>
            <a:endParaRPr lang="en-US" altLang="ko-KR" dirty="0"/>
          </a:p>
          <a:p>
            <a:r>
              <a:rPr lang="ko-KR" altLang="en-US" dirty="0"/>
              <a:t>선정</a:t>
            </a:r>
            <a:r>
              <a:rPr lang="en-US" altLang="ko-KR" dirty="0"/>
              <a:t>(2023)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08114A-FC17-CDB5-746C-9B4514201B63}"/>
              </a:ext>
            </a:extLst>
          </p:cNvPr>
          <p:cNvSpPr txBox="1"/>
          <p:nvPr/>
        </p:nvSpPr>
        <p:spPr>
          <a:xfrm>
            <a:off x="8095607" y="3648225"/>
            <a:ext cx="10836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ko-KR" altLang="en-US" dirty="0"/>
              <a:t>일자리창출 우수기업 </a:t>
            </a:r>
            <a:endParaRPr lang="en-US" altLang="ko-KR" dirty="0"/>
          </a:p>
          <a:p>
            <a:r>
              <a:rPr lang="ko-KR" altLang="en-US" dirty="0"/>
              <a:t>인증</a:t>
            </a:r>
            <a:r>
              <a:rPr lang="en-US" altLang="ko-KR" dirty="0"/>
              <a:t>(2022)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0C5A49-400E-F536-5C60-91A1D6CAA76A}"/>
              </a:ext>
            </a:extLst>
          </p:cNvPr>
          <p:cNvSpPr txBox="1"/>
          <p:nvPr/>
        </p:nvSpPr>
        <p:spPr>
          <a:xfrm>
            <a:off x="5262160" y="5908288"/>
            <a:ext cx="9666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en-US" altLang="ko-KR" dirty="0"/>
              <a:t>PIAH5</a:t>
            </a:r>
          </a:p>
          <a:p>
            <a:r>
              <a:rPr lang="ko-KR" altLang="en-US" dirty="0"/>
              <a:t>저작권 등록</a:t>
            </a:r>
            <a:r>
              <a:rPr lang="en-US" altLang="ko-KR" dirty="0"/>
              <a:t>(2023)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2B4763-E1F6-4625-B605-D5542984D039}"/>
              </a:ext>
            </a:extLst>
          </p:cNvPr>
          <p:cNvSpPr txBox="1"/>
          <p:nvPr/>
        </p:nvSpPr>
        <p:spPr>
          <a:xfrm>
            <a:off x="8023472" y="5904964"/>
            <a:ext cx="12279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회 </a:t>
            </a:r>
            <a:r>
              <a:rPr lang="en-US" altLang="ko-KR" dirty="0"/>
              <a:t>4IR Awards </a:t>
            </a:r>
          </a:p>
          <a:p>
            <a:r>
              <a:rPr lang="ko-KR" altLang="en-US" dirty="0" err="1"/>
              <a:t>핀테크</a:t>
            </a:r>
            <a:r>
              <a:rPr lang="ko-KR" altLang="en-US" dirty="0"/>
              <a:t> 부문 대상</a:t>
            </a:r>
            <a:r>
              <a:rPr lang="en-US" altLang="ko-KR" dirty="0"/>
              <a:t>(2023)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0ADD3D-13C9-1EC8-33AB-3D0E0E2C4171}"/>
              </a:ext>
            </a:extLst>
          </p:cNvPr>
          <p:cNvSpPr txBox="1"/>
          <p:nvPr/>
        </p:nvSpPr>
        <p:spPr>
          <a:xfrm>
            <a:off x="6607119" y="5904965"/>
            <a:ext cx="12279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1000" ker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Malgun Gothic Semilight" panose="020B0502040204020203" pitchFamily="50" charset="-127"/>
              </a:defRPr>
            </a:lvl1pPr>
          </a:lstStyle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회 </a:t>
            </a:r>
            <a:r>
              <a:rPr lang="en-US" altLang="ko-KR" dirty="0"/>
              <a:t>4IR Awards </a:t>
            </a:r>
          </a:p>
          <a:p>
            <a:r>
              <a:rPr lang="ko-KR" altLang="en-US" dirty="0" err="1"/>
              <a:t>핀테크</a:t>
            </a:r>
            <a:r>
              <a:rPr lang="ko-KR" altLang="en-US" dirty="0"/>
              <a:t> 부문 대상</a:t>
            </a:r>
            <a:r>
              <a:rPr lang="en-US" altLang="ko-KR" dirty="0"/>
              <a:t>(2022)</a:t>
            </a:r>
            <a:endParaRPr lang="ko-KR" altLang="en-US" dirty="0"/>
          </a:p>
        </p:txBody>
      </p:sp>
      <p:pic>
        <p:nvPicPr>
          <p:cNvPr id="60" name="그림 59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3EDF3259-A4EA-3CAE-4665-8A6F55FF4D0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" r="2346"/>
          <a:stretch/>
        </p:blipFill>
        <p:spPr>
          <a:xfrm>
            <a:off x="8036427" y="1869230"/>
            <a:ext cx="1093622" cy="16555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</p:pic>
      <p:pic>
        <p:nvPicPr>
          <p:cNvPr id="61" name="그림 60" descr="텍스트, 스크린샷, 폰트, 친필이(가) 표시된 사진&#10;&#10;자동 생성된 설명">
            <a:extLst>
              <a:ext uri="{FF2B5EF4-FFF2-40B4-BE49-F238E27FC236}">
                <a16:creationId xmlns:a16="http://schemas.microsoft.com/office/drawing/2014/main" id="{9DF3A343-672E-551F-D95E-1AA0021AC3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r="1281" b="5140"/>
          <a:stretch/>
        </p:blipFill>
        <p:spPr>
          <a:xfrm>
            <a:off x="6599246" y="1842153"/>
            <a:ext cx="1252443" cy="168258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</p:pic>
      <p:pic>
        <p:nvPicPr>
          <p:cNvPr id="62" name="그림 61" descr="텍스트, 스크린샷, 폰트, 라벨이(가) 표시된 사진&#10;&#10;자동 생성된 설명">
            <a:extLst>
              <a:ext uri="{FF2B5EF4-FFF2-40B4-BE49-F238E27FC236}">
                <a16:creationId xmlns:a16="http://schemas.microsoft.com/office/drawing/2014/main" id="{3180BE00-B330-00D3-193D-45AD4A2642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r="1683"/>
          <a:stretch/>
        </p:blipFill>
        <p:spPr>
          <a:xfrm>
            <a:off x="6662615" y="4108786"/>
            <a:ext cx="1093489" cy="16643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</p:pic>
      <p:pic>
        <p:nvPicPr>
          <p:cNvPr id="63" name="그림 6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0370E38B-FE73-55D5-DF22-70545FAD4AB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r="1884"/>
          <a:stretch/>
        </p:blipFill>
        <p:spPr>
          <a:xfrm>
            <a:off x="8036427" y="4108787"/>
            <a:ext cx="1108252" cy="166431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68756745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10544</TotalTime>
  <Words>1960</Words>
  <Application>Microsoft Office PowerPoint</Application>
  <PresentationFormat>A4 용지(210x297mm)</PresentationFormat>
  <Paragraphs>436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2" baseType="lpstr">
      <vt:lpstr>KoPubWorld돋움체 Medium</vt:lpstr>
      <vt:lpstr>KoPub돋움체 Bold</vt:lpstr>
      <vt:lpstr>KoPub돋움체 Light</vt:lpstr>
      <vt:lpstr>KoPub돋움체 Medium</vt:lpstr>
      <vt:lpstr>KoPub바탕체 Medium</vt:lpstr>
      <vt:lpstr>LG스마트체 Regular</vt:lpstr>
      <vt:lpstr>Noto Sans Korean Light</vt:lpstr>
      <vt:lpstr>Noto Sans Korean Regular</vt:lpstr>
      <vt:lpstr>Pretendard Medium</vt:lpstr>
      <vt:lpstr>가는각진제목체</vt:lpstr>
      <vt:lpstr>굴림</vt:lpstr>
      <vt:lpstr>맑은 고딕</vt:lpstr>
      <vt:lpstr>Arial</vt:lpstr>
      <vt:lpstr>Montserrat Black</vt:lpstr>
      <vt:lpstr>Source Sans Pro SemiBold</vt:lpstr>
      <vt:lpstr>Wingdings</vt:lpstr>
      <vt:lpstr>디자인 사용자 지정</vt:lpstr>
      <vt:lpstr>PowerPoint 프레젠테이션</vt:lpstr>
      <vt:lpstr>PowerPoint 프레젠테이션</vt:lpstr>
      <vt:lpstr>회사개요</vt:lpstr>
      <vt:lpstr>주요연혁</vt:lpstr>
      <vt:lpstr>핵심역량</vt:lpstr>
      <vt:lpstr>조직현황(1/2)</vt:lpstr>
      <vt:lpstr>조직현황(2/2)</vt:lpstr>
      <vt:lpstr>사업실적</vt:lpstr>
      <vt:lpstr>인증현황</vt:lpstr>
      <vt:lpstr>구축사례</vt:lpstr>
      <vt:lpstr>주요 제품 소개(1/3)</vt:lpstr>
      <vt:lpstr>주요 제품 소개(2/3)</vt:lpstr>
      <vt:lpstr>주요 제품 소개 (3/3)</vt:lpstr>
      <vt:lpstr>주요 고객사 및 협력사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Naru_2009</dc:creator>
  <cp:lastModifiedBy>NARU</cp:lastModifiedBy>
  <cp:revision>102</cp:revision>
  <cp:lastPrinted>2019-11-06T07:07:14Z</cp:lastPrinted>
  <dcterms:created xsi:type="dcterms:W3CDTF">2019-02-12T05:09:07Z</dcterms:created>
  <dcterms:modified xsi:type="dcterms:W3CDTF">2024-05-31T05:32:19Z</dcterms:modified>
</cp:coreProperties>
</file>